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75" r:id="rId5"/>
    <p:sldId id="259" r:id="rId6"/>
    <p:sldId id="289" r:id="rId7"/>
    <p:sldId id="263" r:id="rId8"/>
    <p:sldId id="260" r:id="rId9"/>
    <p:sldId id="261" r:id="rId10"/>
    <p:sldId id="277" r:id="rId11"/>
    <p:sldId id="262" r:id="rId12"/>
    <p:sldId id="280" r:id="rId13"/>
    <p:sldId id="264" r:id="rId14"/>
    <p:sldId id="281" r:id="rId15"/>
    <p:sldId id="265" r:id="rId16"/>
    <p:sldId id="282" r:id="rId17"/>
    <p:sldId id="266" r:id="rId18"/>
    <p:sldId id="283" r:id="rId19"/>
    <p:sldId id="267" r:id="rId20"/>
    <p:sldId id="284" r:id="rId21"/>
    <p:sldId id="268" r:id="rId22"/>
    <p:sldId id="285" r:id="rId23"/>
    <p:sldId id="269" r:id="rId24"/>
    <p:sldId id="286" r:id="rId25"/>
    <p:sldId id="276" r:id="rId26"/>
    <p:sldId id="287" r:id="rId27"/>
    <p:sldId id="270" r:id="rId28"/>
    <p:sldId id="288" r:id="rId29"/>
    <p:sldId id="271" r:id="rId30"/>
    <p:sldId id="272" r:id="rId31"/>
    <p:sldId id="273" r:id="rId32"/>
    <p:sldId id="27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5" d="100"/>
          <a:sy n="95" d="100"/>
        </p:scale>
        <p:origin x="84"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36B4B-9DC8-48FE-B7A3-07702797E5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A54542-5F60-468B-B9E5-6E3F5F87B4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50C73B-2E67-409A-AA63-7553BAD3C08A}"/>
              </a:ext>
            </a:extLst>
          </p:cNvPr>
          <p:cNvSpPr>
            <a:spLocks noGrp="1"/>
          </p:cNvSpPr>
          <p:nvPr>
            <p:ph type="dt" sz="half" idx="10"/>
          </p:nvPr>
        </p:nvSpPr>
        <p:spPr/>
        <p:txBody>
          <a:bodyPr/>
          <a:lstStyle/>
          <a:p>
            <a:fld id="{067419DF-1D02-4E09-A158-778C410FEB5C}" type="datetimeFigureOut">
              <a:rPr lang="en-US" smtClean="0"/>
              <a:t>8/10/2022</a:t>
            </a:fld>
            <a:endParaRPr lang="en-US"/>
          </a:p>
        </p:txBody>
      </p:sp>
      <p:sp>
        <p:nvSpPr>
          <p:cNvPr id="5" name="Footer Placeholder 4">
            <a:extLst>
              <a:ext uri="{FF2B5EF4-FFF2-40B4-BE49-F238E27FC236}">
                <a16:creationId xmlns:a16="http://schemas.microsoft.com/office/drawing/2014/main" id="{8EFE172E-DFDE-480E-98E0-4FD8FE9962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E500A-FD76-4E49-B306-E41CC74E8244}"/>
              </a:ext>
            </a:extLst>
          </p:cNvPr>
          <p:cNvSpPr>
            <a:spLocks noGrp="1"/>
          </p:cNvSpPr>
          <p:nvPr>
            <p:ph type="sldNum" sz="quarter" idx="12"/>
          </p:nvPr>
        </p:nvSpPr>
        <p:spPr/>
        <p:txBody>
          <a:bodyPr/>
          <a:lstStyle/>
          <a:p>
            <a:fld id="{0BAA3B3C-5DE9-43EB-A036-9398FEBD4B95}" type="slidenum">
              <a:rPr lang="en-US" smtClean="0"/>
              <a:t>‹#›</a:t>
            </a:fld>
            <a:endParaRPr lang="en-US"/>
          </a:p>
        </p:txBody>
      </p:sp>
    </p:spTree>
    <p:extLst>
      <p:ext uri="{BB962C8B-B14F-4D97-AF65-F5344CB8AC3E}">
        <p14:creationId xmlns:p14="http://schemas.microsoft.com/office/powerpoint/2010/main" val="3864297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7A59-8C16-43AA-A68A-4EA9F819A9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BCEF7E-66E2-4677-BA2D-A48BB56A1A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3054C0-906E-44E0-BF66-09362C57D633}"/>
              </a:ext>
            </a:extLst>
          </p:cNvPr>
          <p:cNvSpPr>
            <a:spLocks noGrp="1"/>
          </p:cNvSpPr>
          <p:nvPr>
            <p:ph type="dt" sz="half" idx="10"/>
          </p:nvPr>
        </p:nvSpPr>
        <p:spPr/>
        <p:txBody>
          <a:bodyPr/>
          <a:lstStyle/>
          <a:p>
            <a:fld id="{067419DF-1D02-4E09-A158-778C410FEB5C}" type="datetimeFigureOut">
              <a:rPr lang="en-US" smtClean="0"/>
              <a:t>8/10/2022</a:t>
            </a:fld>
            <a:endParaRPr lang="en-US"/>
          </a:p>
        </p:txBody>
      </p:sp>
      <p:sp>
        <p:nvSpPr>
          <p:cNvPr id="5" name="Footer Placeholder 4">
            <a:extLst>
              <a:ext uri="{FF2B5EF4-FFF2-40B4-BE49-F238E27FC236}">
                <a16:creationId xmlns:a16="http://schemas.microsoft.com/office/drawing/2014/main" id="{441326F8-F7C5-4FC1-918A-83D9453A79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D24E9-D973-42D1-9D35-9F93805EB6BD}"/>
              </a:ext>
            </a:extLst>
          </p:cNvPr>
          <p:cNvSpPr>
            <a:spLocks noGrp="1"/>
          </p:cNvSpPr>
          <p:nvPr>
            <p:ph type="sldNum" sz="quarter" idx="12"/>
          </p:nvPr>
        </p:nvSpPr>
        <p:spPr/>
        <p:txBody>
          <a:bodyPr/>
          <a:lstStyle/>
          <a:p>
            <a:fld id="{0BAA3B3C-5DE9-43EB-A036-9398FEBD4B95}" type="slidenum">
              <a:rPr lang="en-US" smtClean="0"/>
              <a:t>‹#›</a:t>
            </a:fld>
            <a:endParaRPr lang="en-US"/>
          </a:p>
        </p:txBody>
      </p:sp>
    </p:spTree>
    <p:extLst>
      <p:ext uri="{BB962C8B-B14F-4D97-AF65-F5344CB8AC3E}">
        <p14:creationId xmlns:p14="http://schemas.microsoft.com/office/powerpoint/2010/main" val="97590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1E236-A504-4CC3-BCE7-1CBF42AD9F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8F3F9A-8C2F-4CC3-BF49-59E788D2B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7318FF-FAE8-491E-9480-FE43112113E5}"/>
              </a:ext>
            </a:extLst>
          </p:cNvPr>
          <p:cNvSpPr>
            <a:spLocks noGrp="1"/>
          </p:cNvSpPr>
          <p:nvPr>
            <p:ph type="dt" sz="half" idx="10"/>
          </p:nvPr>
        </p:nvSpPr>
        <p:spPr/>
        <p:txBody>
          <a:bodyPr/>
          <a:lstStyle/>
          <a:p>
            <a:fld id="{067419DF-1D02-4E09-A158-778C410FEB5C}" type="datetimeFigureOut">
              <a:rPr lang="en-US" smtClean="0"/>
              <a:t>8/10/2022</a:t>
            </a:fld>
            <a:endParaRPr lang="en-US"/>
          </a:p>
        </p:txBody>
      </p:sp>
      <p:sp>
        <p:nvSpPr>
          <p:cNvPr id="5" name="Footer Placeholder 4">
            <a:extLst>
              <a:ext uri="{FF2B5EF4-FFF2-40B4-BE49-F238E27FC236}">
                <a16:creationId xmlns:a16="http://schemas.microsoft.com/office/drawing/2014/main" id="{99652254-6FFE-4D6F-9B73-936EB14B61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A15F5-0268-4098-AD13-F4927D661074}"/>
              </a:ext>
            </a:extLst>
          </p:cNvPr>
          <p:cNvSpPr>
            <a:spLocks noGrp="1"/>
          </p:cNvSpPr>
          <p:nvPr>
            <p:ph type="sldNum" sz="quarter" idx="12"/>
          </p:nvPr>
        </p:nvSpPr>
        <p:spPr/>
        <p:txBody>
          <a:bodyPr/>
          <a:lstStyle/>
          <a:p>
            <a:fld id="{0BAA3B3C-5DE9-43EB-A036-9398FEBD4B95}" type="slidenum">
              <a:rPr lang="en-US" smtClean="0"/>
              <a:t>‹#›</a:t>
            </a:fld>
            <a:endParaRPr lang="en-US"/>
          </a:p>
        </p:txBody>
      </p:sp>
    </p:spTree>
    <p:extLst>
      <p:ext uri="{BB962C8B-B14F-4D97-AF65-F5344CB8AC3E}">
        <p14:creationId xmlns:p14="http://schemas.microsoft.com/office/powerpoint/2010/main" val="359727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65052-7059-4043-87E9-3825F26315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E6C686-E403-40F5-88B2-7AF39BF9EE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309E6-EBE8-42BC-B87C-B779EF69BFB6}"/>
              </a:ext>
            </a:extLst>
          </p:cNvPr>
          <p:cNvSpPr>
            <a:spLocks noGrp="1"/>
          </p:cNvSpPr>
          <p:nvPr>
            <p:ph type="dt" sz="half" idx="10"/>
          </p:nvPr>
        </p:nvSpPr>
        <p:spPr/>
        <p:txBody>
          <a:bodyPr/>
          <a:lstStyle/>
          <a:p>
            <a:fld id="{067419DF-1D02-4E09-A158-778C410FEB5C}" type="datetimeFigureOut">
              <a:rPr lang="en-US" smtClean="0"/>
              <a:t>8/10/2022</a:t>
            </a:fld>
            <a:endParaRPr lang="en-US"/>
          </a:p>
        </p:txBody>
      </p:sp>
      <p:sp>
        <p:nvSpPr>
          <p:cNvPr id="5" name="Footer Placeholder 4">
            <a:extLst>
              <a:ext uri="{FF2B5EF4-FFF2-40B4-BE49-F238E27FC236}">
                <a16:creationId xmlns:a16="http://schemas.microsoft.com/office/drawing/2014/main" id="{76E67987-98BA-40E7-897D-F1636CDED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1EF80-ADEE-493E-A44A-491B09A23478}"/>
              </a:ext>
            </a:extLst>
          </p:cNvPr>
          <p:cNvSpPr>
            <a:spLocks noGrp="1"/>
          </p:cNvSpPr>
          <p:nvPr>
            <p:ph type="sldNum" sz="quarter" idx="12"/>
          </p:nvPr>
        </p:nvSpPr>
        <p:spPr/>
        <p:txBody>
          <a:bodyPr/>
          <a:lstStyle/>
          <a:p>
            <a:fld id="{0BAA3B3C-5DE9-43EB-A036-9398FEBD4B95}" type="slidenum">
              <a:rPr lang="en-US" smtClean="0"/>
              <a:t>‹#›</a:t>
            </a:fld>
            <a:endParaRPr lang="en-US"/>
          </a:p>
        </p:txBody>
      </p:sp>
    </p:spTree>
    <p:extLst>
      <p:ext uri="{BB962C8B-B14F-4D97-AF65-F5344CB8AC3E}">
        <p14:creationId xmlns:p14="http://schemas.microsoft.com/office/powerpoint/2010/main" val="88501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5DB5-EB12-413C-86FF-4DD11A1B60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93FB56-BFFE-40B5-B3C5-BDF5C30DBA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11B14F-AA5B-4241-8DD0-AD8F343CCED0}"/>
              </a:ext>
            </a:extLst>
          </p:cNvPr>
          <p:cNvSpPr>
            <a:spLocks noGrp="1"/>
          </p:cNvSpPr>
          <p:nvPr>
            <p:ph type="dt" sz="half" idx="10"/>
          </p:nvPr>
        </p:nvSpPr>
        <p:spPr/>
        <p:txBody>
          <a:bodyPr/>
          <a:lstStyle/>
          <a:p>
            <a:fld id="{067419DF-1D02-4E09-A158-778C410FEB5C}" type="datetimeFigureOut">
              <a:rPr lang="en-US" smtClean="0"/>
              <a:t>8/10/2022</a:t>
            </a:fld>
            <a:endParaRPr lang="en-US"/>
          </a:p>
        </p:txBody>
      </p:sp>
      <p:sp>
        <p:nvSpPr>
          <p:cNvPr id="5" name="Footer Placeholder 4">
            <a:extLst>
              <a:ext uri="{FF2B5EF4-FFF2-40B4-BE49-F238E27FC236}">
                <a16:creationId xmlns:a16="http://schemas.microsoft.com/office/drawing/2014/main" id="{DA8BF97C-7D80-4983-82CC-5C8F8DC25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EAF53-7B5C-4272-A08B-1FEF190C8755}"/>
              </a:ext>
            </a:extLst>
          </p:cNvPr>
          <p:cNvSpPr>
            <a:spLocks noGrp="1"/>
          </p:cNvSpPr>
          <p:nvPr>
            <p:ph type="sldNum" sz="quarter" idx="12"/>
          </p:nvPr>
        </p:nvSpPr>
        <p:spPr/>
        <p:txBody>
          <a:bodyPr/>
          <a:lstStyle/>
          <a:p>
            <a:fld id="{0BAA3B3C-5DE9-43EB-A036-9398FEBD4B95}" type="slidenum">
              <a:rPr lang="en-US" smtClean="0"/>
              <a:t>‹#›</a:t>
            </a:fld>
            <a:endParaRPr lang="en-US"/>
          </a:p>
        </p:txBody>
      </p:sp>
    </p:spTree>
    <p:extLst>
      <p:ext uri="{BB962C8B-B14F-4D97-AF65-F5344CB8AC3E}">
        <p14:creationId xmlns:p14="http://schemas.microsoft.com/office/powerpoint/2010/main" val="187785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492A8-8FEA-4DB1-9C50-89EB735CD9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4D3931-E971-4D51-857B-7618D7CEEE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A739FA-9455-43B6-B888-427D55B861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CA93C0-865A-4FE0-8467-D1F7267B1B71}"/>
              </a:ext>
            </a:extLst>
          </p:cNvPr>
          <p:cNvSpPr>
            <a:spLocks noGrp="1"/>
          </p:cNvSpPr>
          <p:nvPr>
            <p:ph type="dt" sz="half" idx="10"/>
          </p:nvPr>
        </p:nvSpPr>
        <p:spPr/>
        <p:txBody>
          <a:bodyPr/>
          <a:lstStyle/>
          <a:p>
            <a:fld id="{067419DF-1D02-4E09-A158-778C410FEB5C}" type="datetimeFigureOut">
              <a:rPr lang="en-US" smtClean="0"/>
              <a:t>8/10/2022</a:t>
            </a:fld>
            <a:endParaRPr lang="en-US"/>
          </a:p>
        </p:txBody>
      </p:sp>
      <p:sp>
        <p:nvSpPr>
          <p:cNvPr id="6" name="Footer Placeholder 5">
            <a:extLst>
              <a:ext uri="{FF2B5EF4-FFF2-40B4-BE49-F238E27FC236}">
                <a16:creationId xmlns:a16="http://schemas.microsoft.com/office/drawing/2014/main" id="{B0FFCB05-5B6F-46D5-B379-50E34E90C5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81DF03-6292-4A40-A91E-3D584A5EFB47}"/>
              </a:ext>
            </a:extLst>
          </p:cNvPr>
          <p:cNvSpPr>
            <a:spLocks noGrp="1"/>
          </p:cNvSpPr>
          <p:nvPr>
            <p:ph type="sldNum" sz="quarter" idx="12"/>
          </p:nvPr>
        </p:nvSpPr>
        <p:spPr/>
        <p:txBody>
          <a:bodyPr/>
          <a:lstStyle/>
          <a:p>
            <a:fld id="{0BAA3B3C-5DE9-43EB-A036-9398FEBD4B95}" type="slidenum">
              <a:rPr lang="en-US" smtClean="0"/>
              <a:t>‹#›</a:t>
            </a:fld>
            <a:endParaRPr lang="en-US"/>
          </a:p>
        </p:txBody>
      </p:sp>
    </p:spTree>
    <p:extLst>
      <p:ext uri="{BB962C8B-B14F-4D97-AF65-F5344CB8AC3E}">
        <p14:creationId xmlns:p14="http://schemas.microsoft.com/office/powerpoint/2010/main" val="1807687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EDA88-44BE-4520-B69D-0D75841D83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93AD64-A757-4BAE-A1C4-6EA7425500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EBA8BA-3F5C-4083-8ED1-B2D0DED5A2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01DE14-8C59-438A-BC1C-7CA597A847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860CC3-57AF-4548-8B18-31BD7E86D7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0F1E84-D072-433D-9B17-45E4ED61644E}"/>
              </a:ext>
            </a:extLst>
          </p:cNvPr>
          <p:cNvSpPr>
            <a:spLocks noGrp="1"/>
          </p:cNvSpPr>
          <p:nvPr>
            <p:ph type="dt" sz="half" idx="10"/>
          </p:nvPr>
        </p:nvSpPr>
        <p:spPr/>
        <p:txBody>
          <a:bodyPr/>
          <a:lstStyle/>
          <a:p>
            <a:fld id="{067419DF-1D02-4E09-A158-778C410FEB5C}" type="datetimeFigureOut">
              <a:rPr lang="en-US" smtClean="0"/>
              <a:t>8/10/2022</a:t>
            </a:fld>
            <a:endParaRPr lang="en-US"/>
          </a:p>
        </p:txBody>
      </p:sp>
      <p:sp>
        <p:nvSpPr>
          <p:cNvPr id="8" name="Footer Placeholder 7">
            <a:extLst>
              <a:ext uri="{FF2B5EF4-FFF2-40B4-BE49-F238E27FC236}">
                <a16:creationId xmlns:a16="http://schemas.microsoft.com/office/drawing/2014/main" id="{D67C6C95-808C-41F4-BC49-1BE2BAC91D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34D99F-B31E-4B40-94A8-866D0A1E44DC}"/>
              </a:ext>
            </a:extLst>
          </p:cNvPr>
          <p:cNvSpPr>
            <a:spLocks noGrp="1"/>
          </p:cNvSpPr>
          <p:nvPr>
            <p:ph type="sldNum" sz="quarter" idx="12"/>
          </p:nvPr>
        </p:nvSpPr>
        <p:spPr/>
        <p:txBody>
          <a:bodyPr/>
          <a:lstStyle/>
          <a:p>
            <a:fld id="{0BAA3B3C-5DE9-43EB-A036-9398FEBD4B95}" type="slidenum">
              <a:rPr lang="en-US" smtClean="0"/>
              <a:t>‹#›</a:t>
            </a:fld>
            <a:endParaRPr lang="en-US"/>
          </a:p>
        </p:txBody>
      </p:sp>
    </p:spTree>
    <p:extLst>
      <p:ext uri="{BB962C8B-B14F-4D97-AF65-F5344CB8AC3E}">
        <p14:creationId xmlns:p14="http://schemas.microsoft.com/office/powerpoint/2010/main" val="146348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E8E8-A4D6-4E79-8B00-B48FB8A362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D55454-3F0D-4FEA-BCCE-30B03A3918F7}"/>
              </a:ext>
            </a:extLst>
          </p:cNvPr>
          <p:cNvSpPr>
            <a:spLocks noGrp="1"/>
          </p:cNvSpPr>
          <p:nvPr>
            <p:ph type="dt" sz="half" idx="10"/>
          </p:nvPr>
        </p:nvSpPr>
        <p:spPr/>
        <p:txBody>
          <a:bodyPr/>
          <a:lstStyle/>
          <a:p>
            <a:fld id="{067419DF-1D02-4E09-A158-778C410FEB5C}" type="datetimeFigureOut">
              <a:rPr lang="en-US" smtClean="0"/>
              <a:t>8/10/2022</a:t>
            </a:fld>
            <a:endParaRPr lang="en-US"/>
          </a:p>
        </p:txBody>
      </p:sp>
      <p:sp>
        <p:nvSpPr>
          <p:cNvPr id="4" name="Footer Placeholder 3">
            <a:extLst>
              <a:ext uri="{FF2B5EF4-FFF2-40B4-BE49-F238E27FC236}">
                <a16:creationId xmlns:a16="http://schemas.microsoft.com/office/drawing/2014/main" id="{5A005F07-C55C-44C4-B676-397DF75FAE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6B071D-B640-4C7B-ACFD-8EFE11428DBA}"/>
              </a:ext>
            </a:extLst>
          </p:cNvPr>
          <p:cNvSpPr>
            <a:spLocks noGrp="1"/>
          </p:cNvSpPr>
          <p:nvPr>
            <p:ph type="sldNum" sz="quarter" idx="12"/>
          </p:nvPr>
        </p:nvSpPr>
        <p:spPr/>
        <p:txBody>
          <a:bodyPr/>
          <a:lstStyle/>
          <a:p>
            <a:fld id="{0BAA3B3C-5DE9-43EB-A036-9398FEBD4B95}" type="slidenum">
              <a:rPr lang="en-US" smtClean="0"/>
              <a:t>‹#›</a:t>
            </a:fld>
            <a:endParaRPr lang="en-US"/>
          </a:p>
        </p:txBody>
      </p:sp>
    </p:spTree>
    <p:extLst>
      <p:ext uri="{BB962C8B-B14F-4D97-AF65-F5344CB8AC3E}">
        <p14:creationId xmlns:p14="http://schemas.microsoft.com/office/powerpoint/2010/main" val="4189481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DA8B20-6A6C-4CD8-AD04-F18F2B1A547E}"/>
              </a:ext>
            </a:extLst>
          </p:cNvPr>
          <p:cNvSpPr>
            <a:spLocks noGrp="1"/>
          </p:cNvSpPr>
          <p:nvPr>
            <p:ph type="dt" sz="half" idx="10"/>
          </p:nvPr>
        </p:nvSpPr>
        <p:spPr/>
        <p:txBody>
          <a:bodyPr/>
          <a:lstStyle/>
          <a:p>
            <a:fld id="{067419DF-1D02-4E09-A158-778C410FEB5C}" type="datetimeFigureOut">
              <a:rPr lang="en-US" smtClean="0"/>
              <a:t>8/10/2022</a:t>
            </a:fld>
            <a:endParaRPr lang="en-US"/>
          </a:p>
        </p:txBody>
      </p:sp>
      <p:sp>
        <p:nvSpPr>
          <p:cNvPr id="3" name="Footer Placeholder 2">
            <a:extLst>
              <a:ext uri="{FF2B5EF4-FFF2-40B4-BE49-F238E27FC236}">
                <a16:creationId xmlns:a16="http://schemas.microsoft.com/office/drawing/2014/main" id="{A0318D65-C32F-4DFA-8C27-3615EE7F0B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CD53CA-82B1-44F5-A00C-3A74E9AEB31D}"/>
              </a:ext>
            </a:extLst>
          </p:cNvPr>
          <p:cNvSpPr>
            <a:spLocks noGrp="1"/>
          </p:cNvSpPr>
          <p:nvPr>
            <p:ph type="sldNum" sz="quarter" idx="12"/>
          </p:nvPr>
        </p:nvSpPr>
        <p:spPr/>
        <p:txBody>
          <a:bodyPr/>
          <a:lstStyle/>
          <a:p>
            <a:fld id="{0BAA3B3C-5DE9-43EB-A036-9398FEBD4B95}" type="slidenum">
              <a:rPr lang="en-US" smtClean="0"/>
              <a:t>‹#›</a:t>
            </a:fld>
            <a:endParaRPr lang="en-US"/>
          </a:p>
        </p:txBody>
      </p:sp>
    </p:spTree>
    <p:extLst>
      <p:ext uri="{BB962C8B-B14F-4D97-AF65-F5344CB8AC3E}">
        <p14:creationId xmlns:p14="http://schemas.microsoft.com/office/powerpoint/2010/main" val="422994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774B9-13B6-40AD-805E-0E9926BF46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632EB3-1A0A-4D41-ADD9-DC7C06648B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EB8834-B3DF-4D34-926F-59708B3706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51EA66-0EE9-499B-BA82-366B7F4A9F1E}"/>
              </a:ext>
            </a:extLst>
          </p:cNvPr>
          <p:cNvSpPr>
            <a:spLocks noGrp="1"/>
          </p:cNvSpPr>
          <p:nvPr>
            <p:ph type="dt" sz="half" idx="10"/>
          </p:nvPr>
        </p:nvSpPr>
        <p:spPr/>
        <p:txBody>
          <a:bodyPr/>
          <a:lstStyle/>
          <a:p>
            <a:fld id="{067419DF-1D02-4E09-A158-778C410FEB5C}" type="datetimeFigureOut">
              <a:rPr lang="en-US" smtClean="0"/>
              <a:t>8/10/2022</a:t>
            </a:fld>
            <a:endParaRPr lang="en-US"/>
          </a:p>
        </p:txBody>
      </p:sp>
      <p:sp>
        <p:nvSpPr>
          <p:cNvPr id="6" name="Footer Placeholder 5">
            <a:extLst>
              <a:ext uri="{FF2B5EF4-FFF2-40B4-BE49-F238E27FC236}">
                <a16:creationId xmlns:a16="http://schemas.microsoft.com/office/drawing/2014/main" id="{E906CB2D-9B15-4E14-A2A4-5B2E86FBE8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D31A1E-BC8C-49A5-8797-A2CDA9BA6FF9}"/>
              </a:ext>
            </a:extLst>
          </p:cNvPr>
          <p:cNvSpPr>
            <a:spLocks noGrp="1"/>
          </p:cNvSpPr>
          <p:nvPr>
            <p:ph type="sldNum" sz="quarter" idx="12"/>
          </p:nvPr>
        </p:nvSpPr>
        <p:spPr/>
        <p:txBody>
          <a:bodyPr/>
          <a:lstStyle/>
          <a:p>
            <a:fld id="{0BAA3B3C-5DE9-43EB-A036-9398FEBD4B95}" type="slidenum">
              <a:rPr lang="en-US" smtClean="0"/>
              <a:t>‹#›</a:t>
            </a:fld>
            <a:endParaRPr lang="en-US"/>
          </a:p>
        </p:txBody>
      </p:sp>
    </p:spTree>
    <p:extLst>
      <p:ext uri="{BB962C8B-B14F-4D97-AF65-F5344CB8AC3E}">
        <p14:creationId xmlns:p14="http://schemas.microsoft.com/office/powerpoint/2010/main" val="12227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D10BB-014E-45FD-8EA9-FCF4225F7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0D84F9-7566-448C-9C7E-8B17C9D7B3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B05A80-ED3A-4244-8BC5-79551C2CAF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7E120F-69D3-47C5-836A-88127760752C}"/>
              </a:ext>
            </a:extLst>
          </p:cNvPr>
          <p:cNvSpPr>
            <a:spLocks noGrp="1"/>
          </p:cNvSpPr>
          <p:nvPr>
            <p:ph type="dt" sz="half" idx="10"/>
          </p:nvPr>
        </p:nvSpPr>
        <p:spPr/>
        <p:txBody>
          <a:bodyPr/>
          <a:lstStyle/>
          <a:p>
            <a:fld id="{067419DF-1D02-4E09-A158-778C410FEB5C}" type="datetimeFigureOut">
              <a:rPr lang="en-US" smtClean="0"/>
              <a:t>8/10/2022</a:t>
            </a:fld>
            <a:endParaRPr lang="en-US"/>
          </a:p>
        </p:txBody>
      </p:sp>
      <p:sp>
        <p:nvSpPr>
          <p:cNvPr id="6" name="Footer Placeholder 5">
            <a:extLst>
              <a:ext uri="{FF2B5EF4-FFF2-40B4-BE49-F238E27FC236}">
                <a16:creationId xmlns:a16="http://schemas.microsoft.com/office/drawing/2014/main" id="{12242465-867B-450F-9A38-77A36EA2B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EB87EC-0683-4537-B731-7A73E1357B19}"/>
              </a:ext>
            </a:extLst>
          </p:cNvPr>
          <p:cNvSpPr>
            <a:spLocks noGrp="1"/>
          </p:cNvSpPr>
          <p:nvPr>
            <p:ph type="sldNum" sz="quarter" idx="12"/>
          </p:nvPr>
        </p:nvSpPr>
        <p:spPr/>
        <p:txBody>
          <a:bodyPr/>
          <a:lstStyle/>
          <a:p>
            <a:fld id="{0BAA3B3C-5DE9-43EB-A036-9398FEBD4B95}" type="slidenum">
              <a:rPr lang="en-US" smtClean="0"/>
              <a:t>‹#›</a:t>
            </a:fld>
            <a:endParaRPr lang="en-US"/>
          </a:p>
        </p:txBody>
      </p:sp>
    </p:spTree>
    <p:extLst>
      <p:ext uri="{BB962C8B-B14F-4D97-AF65-F5344CB8AC3E}">
        <p14:creationId xmlns:p14="http://schemas.microsoft.com/office/powerpoint/2010/main" val="229285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89DCD4-0D2E-4E53-AB81-E29A7FA45D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48F99C-84B2-4E46-9B10-335C73DB35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93F8D-1A63-436F-BE62-C37A5A4881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419DF-1D02-4E09-A158-778C410FEB5C}" type="datetimeFigureOut">
              <a:rPr lang="en-US" smtClean="0"/>
              <a:t>8/10/2022</a:t>
            </a:fld>
            <a:endParaRPr lang="en-US"/>
          </a:p>
        </p:txBody>
      </p:sp>
      <p:sp>
        <p:nvSpPr>
          <p:cNvPr id="5" name="Footer Placeholder 4">
            <a:extLst>
              <a:ext uri="{FF2B5EF4-FFF2-40B4-BE49-F238E27FC236}">
                <a16:creationId xmlns:a16="http://schemas.microsoft.com/office/drawing/2014/main" id="{7D1EC6B6-C45A-4F52-A867-46AD6DE4F4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6D7CD2-55B4-4D72-BBC3-7A7BC82E3F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AA3B3C-5DE9-43EB-A036-9398FEBD4B95}" type="slidenum">
              <a:rPr lang="en-US" smtClean="0"/>
              <a:t>‹#›</a:t>
            </a:fld>
            <a:endParaRPr lang="en-US"/>
          </a:p>
        </p:txBody>
      </p:sp>
    </p:spTree>
    <p:extLst>
      <p:ext uri="{BB962C8B-B14F-4D97-AF65-F5344CB8AC3E}">
        <p14:creationId xmlns:p14="http://schemas.microsoft.com/office/powerpoint/2010/main" val="665335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29BED5-E327-4F04-B890-F4A12828D5DE}"/>
              </a:ext>
            </a:extLst>
          </p:cNvPr>
          <p:cNvSpPr>
            <a:spLocks noGrp="1"/>
          </p:cNvSpPr>
          <p:nvPr>
            <p:ph type="ctrTitle"/>
          </p:nvPr>
        </p:nvSpPr>
        <p:spPr>
          <a:xfrm>
            <a:off x="4038600" y="1939159"/>
            <a:ext cx="7644627" cy="1728489"/>
          </a:xfrm>
        </p:spPr>
        <p:txBody>
          <a:bodyPr>
            <a:normAutofit/>
          </a:bodyPr>
          <a:lstStyle/>
          <a:p>
            <a:r>
              <a:rPr lang="en-US" dirty="0"/>
              <a:t>Gadgets and Grains</a:t>
            </a:r>
          </a:p>
        </p:txBody>
      </p:sp>
      <p:sp>
        <p:nvSpPr>
          <p:cNvPr id="3" name="Subtitle 2">
            <a:extLst>
              <a:ext uri="{FF2B5EF4-FFF2-40B4-BE49-F238E27FC236}">
                <a16:creationId xmlns:a16="http://schemas.microsoft.com/office/drawing/2014/main" id="{A1C0FB9F-E76A-4D63-85C7-46C5CA570FF5}"/>
              </a:ext>
            </a:extLst>
          </p:cNvPr>
          <p:cNvSpPr>
            <a:spLocks noGrp="1"/>
          </p:cNvSpPr>
          <p:nvPr>
            <p:ph type="subTitle" idx="1"/>
          </p:nvPr>
        </p:nvSpPr>
        <p:spPr>
          <a:xfrm>
            <a:off x="4038600" y="4782320"/>
            <a:ext cx="7644627" cy="1329443"/>
          </a:xfrm>
        </p:spPr>
        <p:txBody>
          <a:bodyPr>
            <a:normAutofit/>
          </a:bodyPr>
          <a:lstStyle/>
          <a:p>
            <a:r>
              <a:rPr lang="en-US" dirty="0"/>
              <a:t>Journey through my meal prep tips</a:t>
            </a:r>
          </a:p>
          <a:p>
            <a:r>
              <a:rPr lang="en-US" dirty="0"/>
              <a:t> and explore the rich world of grains.</a:t>
            </a:r>
          </a:p>
        </p:txBody>
      </p:sp>
    </p:spTree>
    <p:extLst>
      <p:ext uri="{BB962C8B-B14F-4D97-AF65-F5344CB8AC3E}">
        <p14:creationId xmlns:p14="http://schemas.microsoft.com/office/powerpoint/2010/main" val="3338518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271B-5753-4BBD-93B6-064369D8C33A}"/>
              </a:ext>
            </a:extLst>
          </p:cNvPr>
          <p:cNvSpPr>
            <a:spLocks noGrp="1"/>
          </p:cNvSpPr>
          <p:nvPr>
            <p:ph type="title"/>
          </p:nvPr>
        </p:nvSpPr>
        <p:spPr/>
        <p:txBody>
          <a:bodyPr/>
          <a:lstStyle/>
          <a:p>
            <a:pPr algn="ctr"/>
            <a:r>
              <a:rPr lang="en-US" b="1" dirty="0"/>
              <a:t>Nutritional comparison: Whole Wheat vs White Flour</a:t>
            </a:r>
          </a:p>
        </p:txBody>
      </p:sp>
      <p:sp>
        <p:nvSpPr>
          <p:cNvPr id="4" name="Content Placeholder 3">
            <a:extLst>
              <a:ext uri="{FF2B5EF4-FFF2-40B4-BE49-F238E27FC236}">
                <a16:creationId xmlns:a16="http://schemas.microsoft.com/office/drawing/2014/main" id="{EBDCFC36-7F87-4C44-A50B-D29B8164AF70}"/>
              </a:ext>
            </a:extLst>
          </p:cNvPr>
          <p:cNvSpPr>
            <a:spLocks noGrp="1"/>
          </p:cNvSpPr>
          <p:nvPr>
            <p:ph sz="half" idx="2"/>
          </p:nvPr>
        </p:nvSpPr>
        <p:spPr>
          <a:xfrm>
            <a:off x="6250074" y="2502281"/>
            <a:ext cx="5103725" cy="3674681"/>
          </a:xfrm>
        </p:spPr>
        <p:txBody>
          <a:bodyPr/>
          <a:lstStyle/>
          <a:p>
            <a:r>
              <a:rPr lang="en-US" dirty="0"/>
              <a:t>Main difference between white flour and whole wheat is the fiber content.</a:t>
            </a:r>
          </a:p>
          <a:p>
            <a:r>
              <a:rPr lang="en-US" dirty="0"/>
              <a:t>The more fiber in our foods, the better regulated the glucose metabolism</a:t>
            </a:r>
          </a:p>
        </p:txBody>
      </p:sp>
      <p:pic>
        <p:nvPicPr>
          <p:cNvPr id="7" name="Picture 4" descr="whole wheat | The Fearless Flying Kitchen">
            <a:extLst>
              <a:ext uri="{FF2B5EF4-FFF2-40B4-BE49-F238E27FC236}">
                <a16:creationId xmlns:a16="http://schemas.microsoft.com/office/drawing/2014/main" id="{597403D2-0651-4E93-A411-88BB5F045706}"/>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4765" r="1" b="1620"/>
          <a:stretch/>
        </p:blipFill>
        <p:spPr bwMode="auto">
          <a:xfrm>
            <a:off x="838200" y="2502282"/>
            <a:ext cx="5181600" cy="299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911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B4078C-D0C1-40DD-8E8F-7602280693C3}"/>
              </a:ext>
            </a:extLst>
          </p:cNvPr>
          <p:cNvSpPr>
            <a:spLocks noGrp="1"/>
          </p:cNvSpPr>
          <p:nvPr>
            <p:ph type="title"/>
          </p:nvPr>
        </p:nvSpPr>
        <p:spPr>
          <a:xfrm>
            <a:off x="686834" y="1153572"/>
            <a:ext cx="3200400" cy="4461163"/>
          </a:xfrm>
        </p:spPr>
        <p:txBody>
          <a:bodyPr>
            <a:normAutofit/>
          </a:bodyPr>
          <a:lstStyle/>
          <a:p>
            <a:pPr algn="ctr"/>
            <a:r>
              <a:rPr lang="en-US" dirty="0">
                <a:solidFill>
                  <a:srgbClr val="FFFFFF"/>
                </a:solidFill>
              </a:rPr>
              <a:t>Quinoa</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28C70A8-44C0-484D-93AE-F58B02FD5FFB}"/>
              </a:ext>
            </a:extLst>
          </p:cNvPr>
          <p:cNvSpPr>
            <a:spLocks noGrp="1"/>
          </p:cNvSpPr>
          <p:nvPr>
            <p:ph idx="1"/>
          </p:nvPr>
        </p:nvSpPr>
        <p:spPr>
          <a:xfrm>
            <a:off x="4447308" y="591344"/>
            <a:ext cx="6906491" cy="5585619"/>
          </a:xfrm>
        </p:spPr>
        <p:txBody>
          <a:bodyPr anchor="ctr">
            <a:normAutofit/>
          </a:bodyPr>
          <a:lstStyle/>
          <a:p>
            <a:r>
              <a:rPr lang="en-US" dirty="0"/>
              <a:t>Originated from the Andes</a:t>
            </a:r>
          </a:p>
          <a:p>
            <a:r>
              <a:rPr lang="en-US" dirty="0"/>
              <a:t>Favorite grain of the ancient Incas</a:t>
            </a:r>
          </a:p>
          <a:p>
            <a:r>
              <a:rPr lang="en-US" dirty="0"/>
              <a:t>More similar in its structure to chard and spinach than to wheat or barley</a:t>
            </a:r>
          </a:p>
          <a:p>
            <a:r>
              <a:rPr lang="en-US" dirty="0"/>
              <a:t>It is a complete protein </a:t>
            </a:r>
          </a:p>
          <a:p>
            <a:r>
              <a:rPr lang="en-US" dirty="0"/>
              <a:t>Gluten-free and kosher</a:t>
            </a:r>
          </a:p>
          <a:p>
            <a:r>
              <a:rPr lang="en-US" dirty="0"/>
              <a:t>Can use in savory dishes or as a breakfast</a:t>
            </a:r>
          </a:p>
          <a:p>
            <a:r>
              <a:rPr lang="en-US" dirty="0"/>
              <a:t>1 cup = 5.18 grams of fiber and 8.14 grams protein</a:t>
            </a:r>
          </a:p>
        </p:txBody>
      </p:sp>
    </p:spTree>
    <p:extLst>
      <p:ext uri="{BB962C8B-B14F-4D97-AF65-F5344CB8AC3E}">
        <p14:creationId xmlns:p14="http://schemas.microsoft.com/office/powerpoint/2010/main" val="448112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8577D-FDCA-491F-8176-E66C62E98EBC}"/>
              </a:ext>
            </a:extLst>
          </p:cNvPr>
          <p:cNvSpPr>
            <a:spLocks noGrp="1"/>
          </p:cNvSpPr>
          <p:nvPr>
            <p:ph type="title"/>
          </p:nvPr>
        </p:nvSpPr>
        <p:spPr>
          <a:xfrm>
            <a:off x="841248" y="502920"/>
            <a:ext cx="10509504" cy="1975104"/>
          </a:xfrm>
        </p:spPr>
        <p:txBody>
          <a:bodyPr anchor="b">
            <a:normAutofit/>
          </a:bodyPr>
          <a:lstStyle/>
          <a:p>
            <a:pPr algn="ctr"/>
            <a:r>
              <a:rPr lang="en-US" sz="5400" dirty="0"/>
              <a:t>Quinoa</a:t>
            </a:r>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050" name="Picture 2" descr="How to Cook Quinoa | Cooking School | Food Network">
            <a:extLst>
              <a:ext uri="{FF2B5EF4-FFF2-40B4-BE49-F238E27FC236}">
                <a16:creationId xmlns:a16="http://schemas.microsoft.com/office/drawing/2014/main" id="{FB27481F-5D5C-446A-8253-497D918274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2850" y="3328416"/>
            <a:ext cx="4362450" cy="32550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avorite Quinoa Salad Recipe - Cookie and Kate">
            <a:extLst>
              <a:ext uri="{FF2B5EF4-FFF2-40B4-BE49-F238E27FC236}">
                <a16:creationId xmlns:a16="http://schemas.microsoft.com/office/drawing/2014/main" id="{96F004F3-ACB9-4E32-9616-6B5BBEBF7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7182" y="3311903"/>
            <a:ext cx="2576007" cy="3548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568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0F2FF-929F-4DD7-9CBC-6F4BB18F9437}"/>
              </a:ext>
            </a:extLst>
          </p:cNvPr>
          <p:cNvSpPr>
            <a:spLocks noGrp="1"/>
          </p:cNvSpPr>
          <p:nvPr>
            <p:ph type="title"/>
          </p:nvPr>
        </p:nvSpPr>
        <p:spPr>
          <a:xfrm>
            <a:off x="686834" y="1153572"/>
            <a:ext cx="3200400" cy="4461163"/>
          </a:xfrm>
        </p:spPr>
        <p:txBody>
          <a:bodyPr>
            <a:normAutofit/>
          </a:bodyPr>
          <a:lstStyle/>
          <a:p>
            <a:pPr algn="ctr"/>
            <a:r>
              <a:rPr lang="en-US" dirty="0">
                <a:solidFill>
                  <a:srgbClr val="FFFFFF"/>
                </a:solidFill>
              </a:rPr>
              <a:t>Barley</a:t>
            </a:r>
          </a:p>
        </p:txBody>
      </p:sp>
      <p:sp>
        <p:nvSpPr>
          <p:cNvPr id="50" name="Arc 4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2213C7F-40BA-4EF8-9891-587364DB5C9B}"/>
              </a:ext>
            </a:extLst>
          </p:cNvPr>
          <p:cNvSpPr>
            <a:spLocks noGrp="1"/>
          </p:cNvSpPr>
          <p:nvPr>
            <p:ph idx="1"/>
          </p:nvPr>
        </p:nvSpPr>
        <p:spPr>
          <a:xfrm>
            <a:off x="4447308" y="591344"/>
            <a:ext cx="6906491" cy="5585619"/>
          </a:xfrm>
        </p:spPr>
        <p:txBody>
          <a:bodyPr anchor="ctr">
            <a:normAutofit/>
          </a:bodyPr>
          <a:lstStyle/>
          <a:p>
            <a:r>
              <a:rPr lang="en-US" dirty="0"/>
              <a:t>Nutty and chewy texture that doesn’t get mushy when cooked</a:t>
            </a:r>
          </a:p>
          <a:p>
            <a:r>
              <a:rPr lang="en-US" dirty="0"/>
              <a:t>Great for soups, stews and cereals</a:t>
            </a:r>
          </a:p>
          <a:p>
            <a:r>
              <a:rPr lang="en-US" dirty="0"/>
              <a:t>Rich in fiber and manganese</a:t>
            </a:r>
          </a:p>
          <a:p>
            <a:r>
              <a:rPr lang="en-US" dirty="0" err="1"/>
              <a:t>Unhulled</a:t>
            </a:r>
            <a:r>
              <a:rPr lang="en-US" dirty="0"/>
              <a:t> barley has more protein than pearled barley</a:t>
            </a:r>
          </a:p>
          <a:p>
            <a:r>
              <a:rPr lang="en-US" dirty="0"/>
              <a:t>Longer cooking time so works well in slow-cooker</a:t>
            </a:r>
          </a:p>
          <a:p>
            <a:r>
              <a:rPr lang="en-US" dirty="0"/>
              <a:t>1 cup = 6 grams of fiber and 3.6 grams of protein</a:t>
            </a:r>
          </a:p>
          <a:p>
            <a:endParaRPr lang="en-US" dirty="0"/>
          </a:p>
        </p:txBody>
      </p:sp>
    </p:spTree>
    <p:extLst>
      <p:ext uri="{BB962C8B-B14F-4D97-AF65-F5344CB8AC3E}">
        <p14:creationId xmlns:p14="http://schemas.microsoft.com/office/powerpoint/2010/main" val="43880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08A19-0DAF-4EC9-BAF9-EE5DD8AF8EBB}"/>
              </a:ext>
            </a:extLst>
          </p:cNvPr>
          <p:cNvSpPr>
            <a:spLocks noGrp="1"/>
          </p:cNvSpPr>
          <p:nvPr>
            <p:ph type="title"/>
          </p:nvPr>
        </p:nvSpPr>
        <p:spPr>
          <a:xfrm>
            <a:off x="841248" y="502920"/>
            <a:ext cx="10509504" cy="1975104"/>
          </a:xfrm>
        </p:spPr>
        <p:txBody>
          <a:bodyPr anchor="b">
            <a:normAutofit/>
          </a:bodyPr>
          <a:lstStyle/>
          <a:p>
            <a:pPr algn="ctr"/>
            <a:r>
              <a:rPr lang="en-US" sz="5400" dirty="0"/>
              <a:t>Barley</a:t>
            </a:r>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074" name="Picture 2" descr="Barley Recipes, Storage, and Cooking Tips | Naturally Ella">
            <a:extLst>
              <a:ext uri="{FF2B5EF4-FFF2-40B4-BE49-F238E27FC236}">
                <a16:creationId xmlns:a16="http://schemas.microsoft.com/office/drawing/2014/main" id="{258541F7-3DC2-497D-9EF0-DC703A7994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2621" y="3690938"/>
            <a:ext cx="2664142" cy="26641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arley: Nutrition, health benefits, and more">
            <a:extLst>
              <a:ext uri="{FF2B5EF4-FFF2-40B4-BE49-F238E27FC236}">
                <a16:creationId xmlns:a16="http://schemas.microsoft.com/office/drawing/2014/main" id="{30855CB3-826E-4FEE-9155-462034D40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039" y="4061586"/>
            <a:ext cx="3613000" cy="188201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asy Barley Soup with Vegetables – Skinny Spatula">
            <a:extLst>
              <a:ext uri="{FF2B5EF4-FFF2-40B4-BE49-F238E27FC236}">
                <a16:creationId xmlns:a16="http://schemas.microsoft.com/office/drawing/2014/main" id="{6B0896BF-CC71-4D87-AC47-C00DC9D80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924" y="4108577"/>
            <a:ext cx="3318780" cy="185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923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04C57F-B6F5-4606-9B39-ECF8BE6AC89D}"/>
              </a:ext>
            </a:extLst>
          </p:cNvPr>
          <p:cNvSpPr>
            <a:spLocks noGrp="1"/>
          </p:cNvSpPr>
          <p:nvPr>
            <p:ph type="title"/>
          </p:nvPr>
        </p:nvSpPr>
        <p:spPr>
          <a:xfrm>
            <a:off x="686834" y="1153572"/>
            <a:ext cx="3200400" cy="4461163"/>
          </a:xfrm>
        </p:spPr>
        <p:txBody>
          <a:bodyPr>
            <a:normAutofit/>
          </a:bodyPr>
          <a:lstStyle/>
          <a:p>
            <a:r>
              <a:rPr lang="en-US">
                <a:solidFill>
                  <a:srgbClr val="FFFFFF"/>
                </a:solidFill>
              </a:rPr>
              <a:t>Buckwheat</a:t>
            </a:r>
            <a:br>
              <a:rPr lang="en-US">
                <a:solidFill>
                  <a:srgbClr val="FFFFFF"/>
                </a:solidFill>
              </a:rPr>
            </a:br>
            <a:endParaRPr lang="en-US">
              <a:solidFill>
                <a:srgbClr val="FFFFFF"/>
              </a:solidFill>
            </a:endParaRP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34A0B2C-1B15-4B54-B9F8-6CDBC83C117E}"/>
              </a:ext>
            </a:extLst>
          </p:cNvPr>
          <p:cNvSpPr>
            <a:spLocks noGrp="1"/>
          </p:cNvSpPr>
          <p:nvPr>
            <p:ph idx="1"/>
          </p:nvPr>
        </p:nvSpPr>
        <p:spPr>
          <a:xfrm>
            <a:off x="4447308" y="591344"/>
            <a:ext cx="6906491" cy="5585619"/>
          </a:xfrm>
        </p:spPr>
        <p:txBody>
          <a:bodyPr anchor="ctr">
            <a:normAutofit/>
          </a:bodyPr>
          <a:lstStyle/>
          <a:p>
            <a:r>
              <a:rPr lang="en-US"/>
              <a:t>Buckwheat is not a wheat at all but a fruit seed</a:t>
            </a:r>
          </a:p>
          <a:p>
            <a:r>
              <a:rPr lang="en-US"/>
              <a:t>Rich in fiber and vitamins</a:t>
            </a:r>
          </a:p>
          <a:p>
            <a:r>
              <a:rPr lang="en-US"/>
              <a:t>Native to northern Europe</a:t>
            </a:r>
          </a:p>
          <a:p>
            <a:r>
              <a:rPr lang="en-US"/>
              <a:t>Used in pancakes, soups and stews</a:t>
            </a:r>
          </a:p>
          <a:p>
            <a:r>
              <a:rPr lang="en-US"/>
              <a:t>Comes in varied forms, from kasha in Eastern European cuisines to soba noodles in Japan</a:t>
            </a:r>
          </a:p>
          <a:p>
            <a:r>
              <a:rPr lang="en-US"/>
              <a:t>Naturally gluten-free</a:t>
            </a:r>
          </a:p>
          <a:p>
            <a:r>
              <a:rPr lang="en-US"/>
              <a:t>1 cup = 4.5 grams fiber and 5.7 grams protein</a:t>
            </a:r>
          </a:p>
        </p:txBody>
      </p:sp>
    </p:spTree>
    <p:extLst>
      <p:ext uri="{BB962C8B-B14F-4D97-AF65-F5344CB8AC3E}">
        <p14:creationId xmlns:p14="http://schemas.microsoft.com/office/powerpoint/2010/main" val="1607974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0DBA3-3491-48BE-9A87-1909BEE0FAD3}"/>
              </a:ext>
            </a:extLst>
          </p:cNvPr>
          <p:cNvSpPr>
            <a:spLocks noGrp="1"/>
          </p:cNvSpPr>
          <p:nvPr>
            <p:ph type="title"/>
          </p:nvPr>
        </p:nvSpPr>
        <p:spPr>
          <a:xfrm>
            <a:off x="841248" y="502920"/>
            <a:ext cx="10509504" cy="1975104"/>
          </a:xfrm>
        </p:spPr>
        <p:txBody>
          <a:bodyPr anchor="b">
            <a:normAutofit/>
          </a:bodyPr>
          <a:lstStyle/>
          <a:p>
            <a:pPr algn="ctr"/>
            <a:r>
              <a:rPr lang="en-US" sz="5400" dirty="0"/>
              <a:t>Buckwheat</a:t>
            </a:r>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098" name="Picture 2" descr="Buckwheat Porridge for Breakfast - Bon Appétit | Bon Appétit">
            <a:extLst>
              <a:ext uri="{FF2B5EF4-FFF2-40B4-BE49-F238E27FC236}">
                <a16:creationId xmlns:a16="http://schemas.microsoft.com/office/drawing/2014/main" id="{D121A391-C3D5-4CA6-A421-D35F7F24CF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325" y="3615103"/>
            <a:ext cx="3063875" cy="20388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rganic Buckwheat Flour | Bob's Red Mill">
            <a:extLst>
              <a:ext uri="{FF2B5EF4-FFF2-40B4-BE49-F238E27FC236}">
                <a16:creationId xmlns:a16="http://schemas.microsoft.com/office/drawing/2014/main" id="{128F45B9-45A5-4A7D-AD36-6E9417E93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787" y="3429000"/>
            <a:ext cx="2579688" cy="257968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uckwheat Salad with Mushrooms and Parsley Oil Recipe - Melissa Clark |  Food &amp; Wine">
            <a:extLst>
              <a:ext uri="{FF2B5EF4-FFF2-40B4-BE49-F238E27FC236}">
                <a16:creationId xmlns:a16="http://schemas.microsoft.com/office/drawing/2014/main" id="{E8926A70-24B8-429D-9851-5EF24E602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063" y="3519487"/>
            <a:ext cx="2332038" cy="233203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Fruit &amp; Cinnamon Buckwheat Cereal {Gluten-free, Vegan}">
            <a:extLst>
              <a:ext uri="{FF2B5EF4-FFF2-40B4-BE49-F238E27FC236}">
                <a16:creationId xmlns:a16="http://schemas.microsoft.com/office/drawing/2014/main" id="{37447BE2-6B5E-4E79-A88E-77C8C396C5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2600" y="3624263"/>
            <a:ext cx="2628900" cy="2151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410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89E058-5DCD-4CD3-B9B4-05330DF14999}"/>
              </a:ext>
            </a:extLst>
          </p:cNvPr>
          <p:cNvSpPr>
            <a:spLocks noGrp="1"/>
          </p:cNvSpPr>
          <p:nvPr>
            <p:ph type="title"/>
          </p:nvPr>
        </p:nvSpPr>
        <p:spPr>
          <a:xfrm>
            <a:off x="686834" y="1153572"/>
            <a:ext cx="3200400" cy="4461163"/>
          </a:xfrm>
        </p:spPr>
        <p:txBody>
          <a:bodyPr>
            <a:normAutofit/>
          </a:bodyPr>
          <a:lstStyle/>
          <a:p>
            <a:r>
              <a:rPr lang="en-US">
                <a:solidFill>
                  <a:srgbClr val="FFFFFF"/>
                </a:solidFill>
              </a:rPr>
              <a:t>Amaranth	</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C11A786-A1C2-4F19-A07A-27D3AA4411FB}"/>
              </a:ext>
            </a:extLst>
          </p:cNvPr>
          <p:cNvSpPr>
            <a:spLocks noGrp="1"/>
          </p:cNvSpPr>
          <p:nvPr>
            <p:ph idx="1"/>
          </p:nvPr>
        </p:nvSpPr>
        <p:spPr>
          <a:xfrm>
            <a:off x="4447308" y="591344"/>
            <a:ext cx="6906491" cy="5585619"/>
          </a:xfrm>
        </p:spPr>
        <p:txBody>
          <a:bodyPr anchor="ctr">
            <a:normAutofit/>
          </a:bodyPr>
          <a:lstStyle/>
          <a:p>
            <a:r>
              <a:rPr lang="en-US" dirty="0"/>
              <a:t>Very rich in protein (high proportion of amino acids)</a:t>
            </a:r>
          </a:p>
          <a:p>
            <a:r>
              <a:rPr lang="en-US" dirty="0"/>
              <a:t>Can be used in cereals, breads, muffins, crackers, and pancakes</a:t>
            </a:r>
          </a:p>
          <a:p>
            <a:r>
              <a:rPr lang="en-US" dirty="0"/>
              <a:t>Naturally gluten free</a:t>
            </a:r>
          </a:p>
          <a:p>
            <a:r>
              <a:rPr lang="en-US" dirty="0"/>
              <a:t>Can help lower blood pressure</a:t>
            </a:r>
          </a:p>
          <a:p>
            <a:r>
              <a:rPr lang="en-US" dirty="0"/>
              <a:t>1 cup = 6 grams fiber and 9 grams protein</a:t>
            </a:r>
          </a:p>
        </p:txBody>
      </p:sp>
    </p:spTree>
    <p:extLst>
      <p:ext uri="{BB962C8B-B14F-4D97-AF65-F5344CB8AC3E}">
        <p14:creationId xmlns:p14="http://schemas.microsoft.com/office/powerpoint/2010/main" val="3027782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3CDF2E-DB52-4EF6-ADB9-67652A9C126C}"/>
              </a:ext>
            </a:extLst>
          </p:cNvPr>
          <p:cNvSpPr>
            <a:spLocks noGrp="1"/>
          </p:cNvSpPr>
          <p:nvPr>
            <p:ph type="title"/>
          </p:nvPr>
        </p:nvSpPr>
        <p:spPr>
          <a:xfrm>
            <a:off x="841248" y="502920"/>
            <a:ext cx="10509504" cy="1975104"/>
          </a:xfrm>
        </p:spPr>
        <p:txBody>
          <a:bodyPr anchor="b">
            <a:normAutofit/>
          </a:bodyPr>
          <a:lstStyle/>
          <a:p>
            <a:pPr algn="ctr"/>
            <a:r>
              <a:rPr lang="en-US" sz="5400" dirty="0"/>
              <a:t>Amaranth</a:t>
            </a:r>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122" name="Picture 2" descr="Health Benefits of Amaranth: Nutrition, Antioxidants and More">
            <a:extLst>
              <a:ext uri="{FF2B5EF4-FFF2-40B4-BE49-F238E27FC236}">
                <a16:creationId xmlns:a16="http://schemas.microsoft.com/office/drawing/2014/main" id="{48FF1709-9E0E-4396-8D16-E590645B9F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250" y="3899663"/>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maranth: The Oatmeal Alternative — Three Many Cooks">
            <a:extLst>
              <a:ext uri="{FF2B5EF4-FFF2-40B4-BE49-F238E27FC236}">
                <a16:creationId xmlns:a16="http://schemas.microsoft.com/office/drawing/2014/main" id="{427C83E4-71EF-4479-86A4-33FD2068D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650" y="3899663"/>
            <a:ext cx="26289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ow to use amaranth in cooking ">
            <a:extLst>
              <a:ext uri="{FF2B5EF4-FFF2-40B4-BE49-F238E27FC236}">
                <a16:creationId xmlns:a16="http://schemas.microsoft.com/office/drawing/2014/main" id="{264ED788-97F3-427B-8AA5-2201950889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980945"/>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897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E0743A-4933-44DE-9218-AA53DCEDBCA4}"/>
              </a:ext>
            </a:extLst>
          </p:cNvPr>
          <p:cNvSpPr>
            <a:spLocks noGrp="1"/>
          </p:cNvSpPr>
          <p:nvPr>
            <p:ph type="title"/>
          </p:nvPr>
        </p:nvSpPr>
        <p:spPr>
          <a:xfrm>
            <a:off x="686834" y="1153572"/>
            <a:ext cx="3200400" cy="4461163"/>
          </a:xfrm>
        </p:spPr>
        <p:txBody>
          <a:bodyPr>
            <a:normAutofit/>
          </a:bodyPr>
          <a:lstStyle/>
          <a:p>
            <a:r>
              <a:rPr lang="en-US">
                <a:solidFill>
                  <a:srgbClr val="FFFFFF"/>
                </a:solidFill>
              </a:rPr>
              <a:t>Kamut</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9975CAA-35E4-4942-8B95-B6BF95239D15}"/>
              </a:ext>
            </a:extLst>
          </p:cNvPr>
          <p:cNvSpPr>
            <a:spLocks noGrp="1"/>
          </p:cNvSpPr>
          <p:nvPr>
            <p:ph idx="1"/>
          </p:nvPr>
        </p:nvSpPr>
        <p:spPr>
          <a:xfrm>
            <a:off x="4447308" y="591344"/>
            <a:ext cx="6906491" cy="5585619"/>
          </a:xfrm>
        </p:spPr>
        <p:txBody>
          <a:bodyPr anchor="ctr">
            <a:normAutofit/>
          </a:bodyPr>
          <a:lstStyle/>
          <a:p>
            <a:r>
              <a:rPr lang="en-US" dirty="0"/>
              <a:t>This is a wheat grain with a nutty, buttery flavor</a:t>
            </a:r>
          </a:p>
          <a:p>
            <a:r>
              <a:rPr lang="en-US" dirty="0"/>
              <a:t>Works well in baked goods like breads, cookies, brownies, and muffins</a:t>
            </a:r>
          </a:p>
          <a:p>
            <a:r>
              <a:rPr lang="en-US" dirty="0"/>
              <a:t>Higher in protein and vitamin E than common wheat</a:t>
            </a:r>
          </a:p>
          <a:p>
            <a:r>
              <a:rPr lang="en-US" dirty="0"/>
              <a:t>1 cup = 7.4 grams fiber and 9.8 grams of protein</a:t>
            </a:r>
          </a:p>
        </p:txBody>
      </p:sp>
    </p:spTree>
    <p:extLst>
      <p:ext uri="{BB962C8B-B14F-4D97-AF65-F5344CB8AC3E}">
        <p14:creationId xmlns:p14="http://schemas.microsoft.com/office/powerpoint/2010/main" val="1076528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7E3655-9E2E-44D0-B261-8791772E7477}"/>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Obstacles to cooking at home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70F749C-84E3-4F73-9329-2379B4F0D389}"/>
              </a:ext>
            </a:extLst>
          </p:cNvPr>
          <p:cNvSpPr>
            <a:spLocks noGrp="1"/>
          </p:cNvSpPr>
          <p:nvPr>
            <p:ph idx="1"/>
          </p:nvPr>
        </p:nvSpPr>
        <p:spPr>
          <a:xfrm>
            <a:off x="4447308" y="591344"/>
            <a:ext cx="6906491" cy="5585619"/>
          </a:xfrm>
        </p:spPr>
        <p:txBody>
          <a:bodyPr anchor="ctr">
            <a:normAutofit/>
          </a:bodyPr>
          <a:lstStyle/>
          <a:p>
            <a:r>
              <a:rPr lang="en-US" dirty="0"/>
              <a:t>Lack of time</a:t>
            </a:r>
          </a:p>
          <a:p>
            <a:r>
              <a:rPr lang="en-US" dirty="0"/>
              <a:t>Lack of energy</a:t>
            </a:r>
          </a:p>
          <a:p>
            <a:r>
              <a:rPr lang="en-US" dirty="0"/>
              <a:t>Not knowing what to cook/no plan</a:t>
            </a:r>
          </a:p>
          <a:p>
            <a:r>
              <a:rPr lang="en-US" dirty="0"/>
              <a:t>Cleaning up afterwards</a:t>
            </a:r>
          </a:p>
          <a:p>
            <a:r>
              <a:rPr lang="en-US" dirty="0"/>
              <a:t>Hungry before starting to cook</a:t>
            </a:r>
          </a:p>
          <a:p>
            <a:r>
              <a:rPr lang="en-US" dirty="0"/>
              <a:t>Lacking the skills or confidence to cook without a recipe or adapting one</a:t>
            </a:r>
          </a:p>
          <a:p>
            <a:r>
              <a:rPr lang="en-US" dirty="0"/>
              <a:t>Not getting the timing right</a:t>
            </a:r>
          </a:p>
          <a:p>
            <a:r>
              <a:rPr lang="en-US" dirty="0"/>
              <a:t>Shopping for groceries</a:t>
            </a:r>
          </a:p>
          <a:p>
            <a:r>
              <a:rPr lang="en-US" dirty="0"/>
              <a:t>Obligations/distractions </a:t>
            </a:r>
            <a:r>
              <a:rPr lang="en-US"/>
              <a:t>from kids’ </a:t>
            </a:r>
            <a:r>
              <a:rPr lang="en-US" dirty="0"/>
              <a:t>activities, etc.</a:t>
            </a:r>
          </a:p>
        </p:txBody>
      </p:sp>
    </p:spTree>
    <p:extLst>
      <p:ext uri="{BB962C8B-B14F-4D97-AF65-F5344CB8AC3E}">
        <p14:creationId xmlns:p14="http://schemas.microsoft.com/office/powerpoint/2010/main" val="4162148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1DB082-2D79-44A9-97D7-E0A0D8963BD6}"/>
              </a:ext>
            </a:extLst>
          </p:cNvPr>
          <p:cNvSpPr>
            <a:spLocks noGrp="1"/>
          </p:cNvSpPr>
          <p:nvPr>
            <p:ph type="title"/>
          </p:nvPr>
        </p:nvSpPr>
        <p:spPr>
          <a:xfrm>
            <a:off x="841248" y="502920"/>
            <a:ext cx="10509504" cy="1975104"/>
          </a:xfrm>
        </p:spPr>
        <p:txBody>
          <a:bodyPr anchor="b">
            <a:normAutofit/>
          </a:bodyPr>
          <a:lstStyle/>
          <a:p>
            <a:pPr algn="ctr"/>
            <a:r>
              <a:rPr lang="en-US" sz="5400" dirty="0" err="1"/>
              <a:t>Kamut</a:t>
            </a:r>
            <a:br>
              <a:rPr lang="en-US" sz="5400" dirty="0"/>
            </a:br>
            <a:endParaRPr lang="en-US" sz="5400" dirty="0"/>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146" name="Picture 2" descr="What the Heck is Kamut? - Farmers' Almanac">
            <a:extLst>
              <a:ext uri="{FF2B5EF4-FFF2-40B4-BE49-F238E27FC236}">
                <a16:creationId xmlns:a16="http://schemas.microsoft.com/office/drawing/2014/main" id="{ABE9EAB7-037A-4581-953D-A66C6A3AF0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912" y="3945637"/>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Kamut® • Organic Artisan Sourdough - 4 bread – littlestream.ca">
            <a:extLst>
              <a:ext uri="{FF2B5EF4-FFF2-40B4-BE49-F238E27FC236}">
                <a16:creationId xmlns:a16="http://schemas.microsoft.com/office/drawing/2014/main" id="{285C4D50-969D-44B0-8FCC-52F1E8C8A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1758" y="2450593"/>
            <a:ext cx="3858768" cy="385876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Kamut Salad with Nuts and Fruit Recipe | Co+op">
            <a:extLst>
              <a:ext uri="{FF2B5EF4-FFF2-40B4-BE49-F238E27FC236}">
                <a16:creationId xmlns:a16="http://schemas.microsoft.com/office/drawing/2014/main" id="{2291E30B-2D86-4613-9557-72EC8B9C88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4788" y="4002787"/>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56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692B1-D92E-4A13-A146-0A93637DBF4D}"/>
              </a:ext>
            </a:extLst>
          </p:cNvPr>
          <p:cNvSpPr>
            <a:spLocks noGrp="1"/>
          </p:cNvSpPr>
          <p:nvPr>
            <p:ph type="title"/>
          </p:nvPr>
        </p:nvSpPr>
        <p:spPr>
          <a:xfrm>
            <a:off x="686834" y="1153572"/>
            <a:ext cx="3200400" cy="4461163"/>
          </a:xfrm>
        </p:spPr>
        <p:txBody>
          <a:bodyPr>
            <a:normAutofit/>
          </a:bodyPr>
          <a:lstStyle/>
          <a:p>
            <a:r>
              <a:rPr lang="en-US">
                <a:solidFill>
                  <a:srgbClr val="FFFFFF"/>
                </a:solidFill>
              </a:rPr>
              <a:t>Spelt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16F8138-F2F4-46EE-A32A-CB054B7A7622}"/>
              </a:ext>
            </a:extLst>
          </p:cNvPr>
          <p:cNvSpPr>
            <a:spLocks noGrp="1"/>
          </p:cNvSpPr>
          <p:nvPr>
            <p:ph idx="1"/>
          </p:nvPr>
        </p:nvSpPr>
        <p:spPr>
          <a:xfrm>
            <a:off x="4447308" y="591344"/>
            <a:ext cx="6906491" cy="5585619"/>
          </a:xfrm>
        </p:spPr>
        <p:txBody>
          <a:bodyPr anchor="ctr">
            <a:normAutofit/>
          </a:bodyPr>
          <a:lstStyle/>
          <a:p>
            <a:r>
              <a:rPr lang="en-US" dirty="0"/>
              <a:t>It is an ancient version of wheat</a:t>
            </a:r>
          </a:p>
          <a:p>
            <a:r>
              <a:rPr lang="en-US" dirty="0"/>
              <a:t>Easier to digest for many people with a wheat intolerance</a:t>
            </a:r>
          </a:p>
          <a:p>
            <a:r>
              <a:rPr lang="en-US" dirty="0"/>
              <a:t>Can be used in place of wheat in most recipes</a:t>
            </a:r>
          </a:p>
          <a:p>
            <a:r>
              <a:rPr lang="en-US" dirty="0"/>
              <a:t>1 cup = 19 grams fiber and 25 grams protein</a:t>
            </a:r>
          </a:p>
          <a:p>
            <a:endParaRPr lang="en-US" dirty="0"/>
          </a:p>
        </p:txBody>
      </p:sp>
    </p:spTree>
    <p:extLst>
      <p:ext uri="{BB962C8B-B14F-4D97-AF65-F5344CB8AC3E}">
        <p14:creationId xmlns:p14="http://schemas.microsoft.com/office/powerpoint/2010/main" val="3625793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A054D-01A7-4536-A70F-0847793614E0}"/>
              </a:ext>
            </a:extLst>
          </p:cNvPr>
          <p:cNvSpPr>
            <a:spLocks noGrp="1"/>
          </p:cNvSpPr>
          <p:nvPr>
            <p:ph type="title"/>
          </p:nvPr>
        </p:nvSpPr>
        <p:spPr>
          <a:xfrm>
            <a:off x="841248" y="502920"/>
            <a:ext cx="10509504" cy="1975104"/>
          </a:xfrm>
        </p:spPr>
        <p:txBody>
          <a:bodyPr anchor="b">
            <a:normAutofit/>
          </a:bodyPr>
          <a:lstStyle/>
          <a:p>
            <a:pPr algn="ctr"/>
            <a:r>
              <a:rPr lang="en-US" sz="5400" dirty="0"/>
              <a:t>Spelt</a:t>
            </a:r>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170" name="Picture 2" descr="What is Spelt, and is it Good For You?">
            <a:extLst>
              <a:ext uri="{FF2B5EF4-FFF2-40B4-BE49-F238E27FC236}">
                <a16:creationId xmlns:a16="http://schemas.microsoft.com/office/drawing/2014/main" id="{F4B85CAE-B0FF-45BC-AFCC-57BC1E1844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3469" y="3867912"/>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mazon.com : Arrowhead Mills Organic Spelt Flour, (Pack of 6), 132 Oz :  Grocery &amp; Gourmet Food">
            <a:extLst>
              <a:ext uri="{FF2B5EF4-FFF2-40B4-BE49-F238E27FC236}">
                <a16:creationId xmlns:a16="http://schemas.microsoft.com/office/drawing/2014/main" id="{855B0A1A-BA64-4767-BC8D-6E92832D0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2069" y="359644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Quick Spelt Bread Recipe [+Video] | MasalaHerb.com">
            <a:extLst>
              <a:ext uri="{FF2B5EF4-FFF2-40B4-BE49-F238E27FC236}">
                <a16:creationId xmlns:a16="http://schemas.microsoft.com/office/drawing/2014/main" id="{C5C1D8B9-8F8A-43B5-AE72-DE57D0614E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6294" y="3744087"/>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131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622F72-C8F6-4305-B7B6-7D71910BDF5B}"/>
              </a:ext>
            </a:extLst>
          </p:cNvPr>
          <p:cNvSpPr>
            <a:spLocks noGrp="1"/>
          </p:cNvSpPr>
          <p:nvPr>
            <p:ph type="title"/>
          </p:nvPr>
        </p:nvSpPr>
        <p:spPr>
          <a:xfrm>
            <a:off x="686834" y="1153572"/>
            <a:ext cx="3200400" cy="4461163"/>
          </a:xfrm>
        </p:spPr>
        <p:txBody>
          <a:bodyPr>
            <a:normAutofit/>
          </a:bodyPr>
          <a:lstStyle/>
          <a:p>
            <a:r>
              <a:rPr lang="en-US">
                <a:solidFill>
                  <a:srgbClr val="FFFFFF"/>
                </a:solidFill>
              </a:rPr>
              <a:t>Farro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1E31719-96EB-4B7D-A48F-73FCFFDCA087}"/>
              </a:ext>
            </a:extLst>
          </p:cNvPr>
          <p:cNvSpPr>
            <a:spLocks noGrp="1"/>
          </p:cNvSpPr>
          <p:nvPr>
            <p:ph idx="1"/>
          </p:nvPr>
        </p:nvSpPr>
        <p:spPr>
          <a:xfrm>
            <a:off x="4447308" y="591344"/>
            <a:ext cx="6906491" cy="5585619"/>
          </a:xfrm>
        </p:spPr>
        <p:txBody>
          <a:bodyPr anchor="ctr">
            <a:normAutofit/>
          </a:bodyPr>
          <a:lstStyle/>
          <a:p>
            <a:r>
              <a:rPr lang="en-US" dirty="0"/>
              <a:t>Similar to spelt</a:t>
            </a:r>
          </a:p>
          <a:p>
            <a:r>
              <a:rPr lang="en-US" dirty="0"/>
              <a:t>Dates back to Roman times</a:t>
            </a:r>
          </a:p>
          <a:p>
            <a:r>
              <a:rPr lang="en-US" dirty="0"/>
              <a:t>Enjoyed in much of Italian cooking</a:t>
            </a:r>
          </a:p>
          <a:p>
            <a:r>
              <a:rPr lang="en-US" dirty="0"/>
              <a:t>Hearty and nutty grain that can replace rice or small pasta in dishes like risotto, minestrone and soups</a:t>
            </a:r>
          </a:p>
          <a:p>
            <a:r>
              <a:rPr lang="en-US" dirty="0"/>
              <a:t>1 cup = 7 grams fiber and 8 grams protein</a:t>
            </a:r>
          </a:p>
        </p:txBody>
      </p:sp>
    </p:spTree>
    <p:extLst>
      <p:ext uri="{BB962C8B-B14F-4D97-AF65-F5344CB8AC3E}">
        <p14:creationId xmlns:p14="http://schemas.microsoft.com/office/powerpoint/2010/main" val="887399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F3022A-CF41-4B22-8445-A329A5113232}"/>
              </a:ext>
            </a:extLst>
          </p:cNvPr>
          <p:cNvSpPr>
            <a:spLocks noGrp="1"/>
          </p:cNvSpPr>
          <p:nvPr>
            <p:ph type="title"/>
          </p:nvPr>
        </p:nvSpPr>
        <p:spPr>
          <a:xfrm>
            <a:off x="841248" y="502920"/>
            <a:ext cx="10509504" cy="1975104"/>
          </a:xfrm>
        </p:spPr>
        <p:txBody>
          <a:bodyPr anchor="b">
            <a:normAutofit/>
          </a:bodyPr>
          <a:lstStyle/>
          <a:p>
            <a:pPr algn="ctr"/>
            <a:r>
              <a:rPr lang="en-US" sz="5400" dirty="0" err="1"/>
              <a:t>Farro</a:t>
            </a:r>
            <a:endParaRPr lang="en-US" sz="5400" dirty="0"/>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8194" name="Picture 2" descr="What Is Farro? (How to Cook 3 Different Ways) - Spend With Pennies">
            <a:extLst>
              <a:ext uri="{FF2B5EF4-FFF2-40B4-BE49-F238E27FC236}">
                <a16:creationId xmlns:a16="http://schemas.microsoft.com/office/drawing/2014/main" id="{4EB0053E-0D88-43E7-A4FE-E3EF642984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0162" y="3575494"/>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Easy Mushroom Farro Risotto (How to Make Farro Risotto) - A Beautiful Plate">
            <a:extLst>
              <a:ext uri="{FF2B5EF4-FFF2-40B4-BE49-F238E27FC236}">
                <a16:creationId xmlns:a16="http://schemas.microsoft.com/office/drawing/2014/main" id="{1F95E672-4EF4-4241-AB45-85C11FD8A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231" y="422910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The Best Farro Salad - This Moms Menu">
            <a:extLst>
              <a:ext uri="{FF2B5EF4-FFF2-40B4-BE49-F238E27FC236}">
                <a16:creationId xmlns:a16="http://schemas.microsoft.com/office/drawing/2014/main" id="{9E95AABD-CDF8-422F-8488-2FBD193B42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4051" y="379908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996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FA06D9-694D-4DF7-A3DE-9B8205AD72CF}"/>
              </a:ext>
            </a:extLst>
          </p:cNvPr>
          <p:cNvSpPr>
            <a:spLocks noGrp="1"/>
          </p:cNvSpPr>
          <p:nvPr>
            <p:ph type="title"/>
          </p:nvPr>
        </p:nvSpPr>
        <p:spPr>
          <a:xfrm>
            <a:off x="686834" y="1153572"/>
            <a:ext cx="3200400" cy="4461163"/>
          </a:xfrm>
        </p:spPr>
        <p:txBody>
          <a:bodyPr>
            <a:normAutofit/>
          </a:bodyPr>
          <a:lstStyle/>
          <a:p>
            <a:r>
              <a:rPr lang="en-US">
                <a:solidFill>
                  <a:srgbClr val="FFFFFF"/>
                </a:solidFill>
              </a:rPr>
              <a:t>Bulgar Wheat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D9BED84-FF1D-4B97-AFD8-17867AAC2E48}"/>
              </a:ext>
            </a:extLst>
          </p:cNvPr>
          <p:cNvSpPr>
            <a:spLocks noGrp="1"/>
          </p:cNvSpPr>
          <p:nvPr>
            <p:ph idx="1"/>
          </p:nvPr>
        </p:nvSpPr>
        <p:spPr>
          <a:xfrm>
            <a:off x="4447308" y="591344"/>
            <a:ext cx="6906491" cy="5585619"/>
          </a:xfrm>
        </p:spPr>
        <p:txBody>
          <a:bodyPr anchor="ctr">
            <a:normAutofit/>
          </a:bodyPr>
          <a:lstStyle/>
          <a:p>
            <a:r>
              <a:rPr lang="en-US" dirty="0"/>
              <a:t>Bulgar wheat is parboiled so does not require cooking</a:t>
            </a:r>
          </a:p>
          <a:p>
            <a:r>
              <a:rPr lang="en-US" dirty="0"/>
              <a:t>It has a light nutty flavor and comes in fine, medium, and coarse grinds</a:t>
            </a:r>
          </a:p>
          <a:p>
            <a:r>
              <a:rPr lang="en-US" dirty="0"/>
              <a:t>Used in West Asian and Mediterranean cuisines (for tabbouleh, kibbeh, </a:t>
            </a:r>
            <a:r>
              <a:rPr lang="en-US" dirty="0" err="1"/>
              <a:t>etc</a:t>
            </a:r>
            <a:r>
              <a:rPr lang="en-US" dirty="0"/>
              <a:t>) often instead of rice or pasta</a:t>
            </a:r>
          </a:p>
          <a:p>
            <a:r>
              <a:rPr lang="en-US" dirty="0"/>
              <a:t>1 cup = 8.2 grams fiber and 5.6 grams protein</a:t>
            </a:r>
          </a:p>
          <a:p>
            <a:endParaRPr lang="en-US" dirty="0"/>
          </a:p>
        </p:txBody>
      </p:sp>
    </p:spTree>
    <p:extLst>
      <p:ext uri="{BB962C8B-B14F-4D97-AF65-F5344CB8AC3E}">
        <p14:creationId xmlns:p14="http://schemas.microsoft.com/office/powerpoint/2010/main" val="2817021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A1459B-CC4E-4E48-A0C4-F40D7E8C6A4A}"/>
              </a:ext>
            </a:extLst>
          </p:cNvPr>
          <p:cNvSpPr>
            <a:spLocks noGrp="1"/>
          </p:cNvSpPr>
          <p:nvPr>
            <p:ph type="title"/>
          </p:nvPr>
        </p:nvSpPr>
        <p:spPr>
          <a:xfrm>
            <a:off x="841248" y="502920"/>
            <a:ext cx="10509504" cy="1975104"/>
          </a:xfrm>
        </p:spPr>
        <p:txBody>
          <a:bodyPr anchor="b">
            <a:normAutofit/>
          </a:bodyPr>
          <a:lstStyle/>
          <a:p>
            <a:pPr algn="ctr"/>
            <a:r>
              <a:rPr lang="en-US" sz="5400" dirty="0"/>
              <a:t>Bulgar wheat</a:t>
            </a:r>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9218" name="Picture 2" descr="How To Cook Bulgur (Fine, Medium, Coarse, Very Coarse) - Give Recipe">
            <a:extLst>
              <a:ext uri="{FF2B5EF4-FFF2-40B4-BE49-F238E27FC236}">
                <a16:creationId xmlns:a16="http://schemas.microsoft.com/office/drawing/2014/main" id="{8C762F9E-9E0B-4512-9272-8DFB3CF43B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27600" y="2930509"/>
            <a:ext cx="2439987" cy="366664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Warm Bulgur Wheat with Tomato and Peppers">
            <a:extLst>
              <a:ext uri="{FF2B5EF4-FFF2-40B4-BE49-F238E27FC236}">
                <a16:creationId xmlns:a16="http://schemas.microsoft.com/office/drawing/2014/main" id="{7AC2F0D6-3D1F-46EF-BE24-7E3376754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038" y="3623118"/>
            <a:ext cx="2439987" cy="242914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Easy Bulgur Wheat with Red Beans, Peppers and Onions Recipe | Caribbean  Green Living">
            <a:extLst>
              <a:ext uri="{FF2B5EF4-FFF2-40B4-BE49-F238E27FC236}">
                <a16:creationId xmlns:a16="http://schemas.microsoft.com/office/drawing/2014/main" id="{E0ACD628-8671-46E3-8B61-82AE356254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3057" y="3822258"/>
            <a:ext cx="3224647" cy="214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572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B4CB46-5478-4168-85CF-7CFBBBEE7F82}"/>
              </a:ext>
            </a:extLst>
          </p:cNvPr>
          <p:cNvSpPr>
            <a:spLocks noGrp="1"/>
          </p:cNvSpPr>
          <p:nvPr>
            <p:ph type="title"/>
          </p:nvPr>
        </p:nvSpPr>
        <p:spPr>
          <a:xfrm>
            <a:off x="686834" y="1153572"/>
            <a:ext cx="3200400" cy="4461163"/>
          </a:xfrm>
        </p:spPr>
        <p:txBody>
          <a:bodyPr>
            <a:normAutofit/>
          </a:bodyPr>
          <a:lstStyle/>
          <a:p>
            <a:pPr algn="ctr"/>
            <a:r>
              <a:rPr lang="en-US" dirty="0">
                <a:solidFill>
                  <a:srgbClr val="FFFFFF"/>
                </a:solidFill>
              </a:rPr>
              <a:t>Millet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75A612D-2F42-4AB6-BF90-7C262509EDC5}"/>
              </a:ext>
            </a:extLst>
          </p:cNvPr>
          <p:cNvSpPr>
            <a:spLocks noGrp="1"/>
          </p:cNvSpPr>
          <p:nvPr>
            <p:ph idx="1"/>
          </p:nvPr>
        </p:nvSpPr>
        <p:spPr>
          <a:xfrm>
            <a:off x="4447308" y="591344"/>
            <a:ext cx="6906491" cy="5585619"/>
          </a:xfrm>
        </p:spPr>
        <p:txBody>
          <a:bodyPr anchor="ctr">
            <a:normAutofit/>
          </a:bodyPr>
          <a:lstStyle/>
          <a:p>
            <a:r>
              <a:rPr lang="en-US" dirty="0"/>
              <a:t>A yellow grain that likely originated in </a:t>
            </a:r>
            <a:r>
              <a:rPr lang="en-US" dirty="0" err="1"/>
              <a:t>Ethopia</a:t>
            </a:r>
            <a:endParaRPr lang="en-US" dirty="0"/>
          </a:p>
          <a:p>
            <a:r>
              <a:rPr lang="en-US" dirty="0"/>
              <a:t>Naturally glute-free</a:t>
            </a:r>
          </a:p>
          <a:p>
            <a:r>
              <a:rPr lang="en-US" dirty="0"/>
              <a:t>High in antioxidants</a:t>
            </a:r>
          </a:p>
          <a:p>
            <a:r>
              <a:rPr lang="en-US" dirty="0"/>
              <a:t>Millet was a daily staple in many areas of Asia before rice became the grain of choice</a:t>
            </a:r>
          </a:p>
          <a:p>
            <a:r>
              <a:rPr lang="en-US" dirty="0"/>
              <a:t>Can be used in pilafs, breakfast cereals and breads</a:t>
            </a:r>
          </a:p>
          <a:p>
            <a:r>
              <a:rPr lang="en-US" dirty="0"/>
              <a:t>1 cup millet = 4.2 grams fiber and 13 grams protein</a:t>
            </a:r>
          </a:p>
          <a:p>
            <a:endParaRPr lang="en-US" dirty="0"/>
          </a:p>
          <a:p>
            <a:pPr marL="0" indent="0">
              <a:buNone/>
            </a:pPr>
            <a:endParaRPr lang="en-US" dirty="0"/>
          </a:p>
        </p:txBody>
      </p:sp>
    </p:spTree>
    <p:extLst>
      <p:ext uri="{BB962C8B-B14F-4D97-AF65-F5344CB8AC3E}">
        <p14:creationId xmlns:p14="http://schemas.microsoft.com/office/powerpoint/2010/main" val="1216269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9B0774-70B0-4CB0-9D24-EC3E5147F326}"/>
              </a:ext>
            </a:extLst>
          </p:cNvPr>
          <p:cNvSpPr>
            <a:spLocks noGrp="1"/>
          </p:cNvSpPr>
          <p:nvPr>
            <p:ph type="title"/>
          </p:nvPr>
        </p:nvSpPr>
        <p:spPr>
          <a:xfrm>
            <a:off x="841248" y="502920"/>
            <a:ext cx="10509504" cy="1975104"/>
          </a:xfrm>
        </p:spPr>
        <p:txBody>
          <a:bodyPr anchor="b">
            <a:normAutofit/>
          </a:bodyPr>
          <a:lstStyle/>
          <a:p>
            <a:pPr algn="ctr"/>
            <a:r>
              <a:rPr lang="en-US" sz="5400" dirty="0"/>
              <a:t>Millet</a:t>
            </a:r>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242" name="Picture 2" descr="Why Hulled Millet? History, Health, and Cooking Tips - Be Still Farms-  Real, Fine Organics">
            <a:extLst>
              <a:ext uri="{FF2B5EF4-FFF2-40B4-BE49-F238E27FC236}">
                <a16:creationId xmlns:a16="http://schemas.microsoft.com/office/drawing/2014/main" id="{D3BF9837-A60D-4C7E-A73B-9C803D3A98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3628" y="3234436"/>
            <a:ext cx="3988971" cy="282854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Gluten-Free Blueberry Breakfast Millet Recipe - BettyCrocker.com">
            <a:extLst>
              <a:ext uri="{FF2B5EF4-FFF2-40B4-BE49-F238E27FC236}">
                <a16:creationId xmlns:a16="http://schemas.microsoft.com/office/drawing/2014/main" id="{707FF47C-32BC-464D-A5E7-8F72024A62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0560" y="3680460"/>
            <a:ext cx="3526971" cy="197510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Millet Couscous with Roasted Carrots Recipe | Bon Appétit">
            <a:extLst>
              <a:ext uri="{FF2B5EF4-FFF2-40B4-BE49-F238E27FC236}">
                <a16:creationId xmlns:a16="http://schemas.microsoft.com/office/drawing/2014/main" id="{7F72CC4A-9496-4C11-9DF0-A58E0FD66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69" y="314210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Millet Tabbouleh | Gluten-Free + Easy - From My Bowl">
            <a:extLst>
              <a:ext uri="{FF2B5EF4-FFF2-40B4-BE49-F238E27FC236}">
                <a16:creationId xmlns:a16="http://schemas.microsoft.com/office/drawing/2014/main" id="{9A480C44-F4F6-4C42-A5DA-3F4F227763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127" y="4885181"/>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802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E82776-30FC-4A0F-8865-80887BBF71BE}"/>
              </a:ext>
            </a:extLst>
          </p:cNvPr>
          <p:cNvSpPr>
            <a:spLocks noGrp="1"/>
          </p:cNvSpPr>
          <p:nvPr>
            <p:ph type="title"/>
          </p:nvPr>
        </p:nvSpPr>
        <p:spPr>
          <a:xfrm>
            <a:off x="686834" y="1153572"/>
            <a:ext cx="3200400" cy="4461163"/>
          </a:xfrm>
        </p:spPr>
        <p:txBody>
          <a:bodyPr>
            <a:normAutofit/>
          </a:bodyPr>
          <a:lstStyle/>
          <a:p>
            <a:pPr algn="ctr"/>
            <a:r>
              <a:rPr lang="en-US" dirty="0">
                <a:solidFill>
                  <a:srgbClr val="FFFFFF"/>
                </a:solidFill>
              </a:rPr>
              <a:t>Rice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3AA0049-23E8-485C-9F38-5FC43087246E}"/>
              </a:ext>
            </a:extLst>
          </p:cNvPr>
          <p:cNvSpPr>
            <a:spLocks noGrp="1"/>
          </p:cNvSpPr>
          <p:nvPr>
            <p:ph idx="1"/>
          </p:nvPr>
        </p:nvSpPr>
        <p:spPr>
          <a:xfrm>
            <a:off x="4447308" y="591344"/>
            <a:ext cx="6906491" cy="5585619"/>
          </a:xfrm>
        </p:spPr>
        <p:txBody>
          <a:bodyPr anchor="ctr">
            <a:normAutofit/>
          </a:bodyPr>
          <a:lstStyle/>
          <a:p>
            <a:r>
              <a:rPr lang="en-US" sz="2200"/>
              <a:t>Rice is a staple food in over half the world’s population</a:t>
            </a:r>
          </a:p>
          <a:p>
            <a:r>
              <a:rPr lang="en-US" sz="2200"/>
              <a:t>The nutritional value of rice depends on the strain of rice (white, brown, red, and black varieties) and the nutrient quality of the soil it is grown in</a:t>
            </a:r>
          </a:p>
          <a:p>
            <a:r>
              <a:rPr lang="en-US" sz="2200"/>
              <a:t>In some countries, we can get parboiled rice. The process steams the grain while it is still a brown rice grain, resulting in nutrients from the outer husk to move into the endosperm. In doing so it increases the nutritional value compared to milled rice, with fewer calories, fewer carbs, more fiber and more protein.</a:t>
            </a:r>
          </a:p>
          <a:p>
            <a:r>
              <a:rPr lang="en-US" sz="2200"/>
              <a:t>1 cup of white rice = 0.6 grams fiber and 4.3 grams protein</a:t>
            </a:r>
          </a:p>
          <a:p>
            <a:r>
              <a:rPr lang="en-US" sz="2200"/>
              <a:t>1 cup of brown rice = 3.23 grams fiber and 5.54 grams protein</a:t>
            </a:r>
          </a:p>
        </p:txBody>
      </p:sp>
    </p:spTree>
    <p:extLst>
      <p:ext uri="{BB962C8B-B14F-4D97-AF65-F5344CB8AC3E}">
        <p14:creationId xmlns:p14="http://schemas.microsoft.com/office/powerpoint/2010/main" val="2138837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1C8843-EEC1-4AA5-A0D4-13526CA64189}"/>
              </a:ext>
            </a:extLst>
          </p:cNvPr>
          <p:cNvSpPr>
            <a:spLocks noGrp="1"/>
          </p:cNvSpPr>
          <p:nvPr>
            <p:ph type="title"/>
          </p:nvPr>
        </p:nvSpPr>
        <p:spPr>
          <a:xfrm>
            <a:off x="686834" y="1153572"/>
            <a:ext cx="3200400" cy="4461163"/>
          </a:xfrm>
        </p:spPr>
        <p:txBody>
          <a:bodyPr>
            <a:normAutofit/>
          </a:bodyPr>
          <a:lstStyle/>
          <a:p>
            <a:r>
              <a:rPr lang="en-US">
                <a:solidFill>
                  <a:srgbClr val="FFFFFF"/>
                </a:solidFill>
              </a:rPr>
              <a:t>Benefits to home cooking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0627531-C2FD-4DC5-A527-17A7CD259EF0}"/>
              </a:ext>
            </a:extLst>
          </p:cNvPr>
          <p:cNvSpPr>
            <a:spLocks noGrp="1"/>
          </p:cNvSpPr>
          <p:nvPr>
            <p:ph idx="1"/>
          </p:nvPr>
        </p:nvSpPr>
        <p:spPr>
          <a:xfrm>
            <a:off x="4447308" y="591344"/>
            <a:ext cx="6906491" cy="5585619"/>
          </a:xfrm>
        </p:spPr>
        <p:txBody>
          <a:bodyPr anchor="ctr">
            <a:normAutofit/>
          </a:bodyPr>
          <a:lstStyle/>
          <a:p>
            <a:r>
              <a:rPr lang="en-US" sz="1500" b="1" dirty="0"/>
              <a:t>Healthier</a:t>
            </a:r>
            <a:r>
              <a:rPr lang="en-US" sz="1500" dirty="0"/>
              <a:t>—foods that you create in your kitchen will be much healthier than the processed foods from the supermarkets and the higher sodium/higher calorie/higher saturated foods prepared in restaurants and fast- food outlets.</a:t>
            </a:r>
          </a:p>
          <a:p>
            <a:r>
              <a:rPr lang="en-US" sz="1500" b="1" dirty="0"/>
              <a:t>Relaxing</a:t>
            </a:r>
            <a:r>
              <a:rPr lang="en-US" sz="1500" dirty="0"/>
              <a:t>—cooking stimulates all your senses. The smell of the food, the sizzling of the cooking process, the touch of a kneading process, or the sight of a colorful plate. These stimuli can relax the body and mind.</a:t>
            </a:r>
          </a:p>
          <a:p>
            <a:r>
              <a:rPr lang="en-US" sz="1500" b="1" dirty="0"/>
              <a:t>Social connection</a:t>
            </a:r>
            <a:r>
              <a:rPr lang="en-US" sz="1500" dirty="0"/>
              <a:t>—cooking together stimulates conversation and helps everyone feel connected.</a:t>
            </a:r>
          </a:p>
          <a:p>
            <a:r>
              <a:rPr lang="en-US" sz="1500" b="1" dirty="0"/>
              <a:t>Saves money</a:t>
            </a:r>
            <a:r>
              <a:rPr lang="en-US" sz="1500" dirty="0"/>
              <a:t>—we save a lot of money buying the ingredients to prepare a meal and have leftovers for lunch the next day</a:t>
            </a:r>
          </a:p>
          <a:p>
            <a:r>
              <a:rPr lang="en-US" sz="1500" b="1" dirty="0"/>
              <a:t>Time management</a:t>
            </a:r>
            <a:r>
              <a:rPr lang="en-US" sz="1500" dirty="0"/>
              <a:t>—with a little bit of ingredients planning, cooking at home actually saves time.  By the time we drive to a restaurant, wait in line, wait for the food and eat it, we will have cooked and eaten and cleaned at home.</a:t>
            </a:r>
          </a:p>
          <a:p>
            <a:r>
              <a:rPr lang="en-US" sz="1500" b="1" dirty="0"/>
              <a:t>Sharpening brain activity</a:t>
            </a:r>
            <a:r>
              <a:rPr lang="en-US" sz="1500" dirty="0"/>
              <a:t>—cooking at home challenges time management skills with preparing and planning for the different parts of the cooking process. We are constantly using our brains to work out the next stage of the cooking process.</a:t>
            </a:r>
          </a:p>
          <a:p>
            <a:r>
              <a:rPr lang="en-US" sz="1500" b="1" dirty="0"/>
              <a:t>Boosts confidence</a:t>
            </a:r>
            <a:r>
              <a:rPr lang="en-US" sz="1500" dirty="0"/>
              <a:t>—perfecting recipes from around the world proves our versatility and adaptability to various skills.  Cooking can be a challenge, but creating a masterpiece can really boost confidence.</a:t>
            </a:r>
          </a:p>
          <a:p>
            <a:endParaRPr lang="en-US" sz="1500" dirty="0"/>
          </a:p>
        </p:txBody>
      </p:sp>
    </p:spTree>
    <p:extLst>
      <p:ext uri="{BB962C8B-B14F-4D97-AF65-F5344CB8AC3E}">
        <p14:creationId xmlns:p14="http://schemas.microsoft.com/office/powerpoint/2010/main" val="4197761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9149FC-E5AE-4AEB-B497-528EFCE2AE5D}"/>
              </a:ext>
            </a:extLst>
          </p:cNvPr>
          <p:cNvSpPr>
            <a:spLocks noGrp="1"/>
          </p:cNvSpPr>
          <p:nvPr>
            <p:ph type="title"/>
          </p:nvPr>
        </p:nvSpPr>
        <p:spPr>
          <a:xfrm>
            <a:off x="686834" y="1153572"/>
            <a:ext cx="3200400" cy="4461163"/>
          </a:xfrm>
        </p:spPr>
        <p:txBody>
          <a:bodyPr>
            <a:normAutofit/>
          </a:bodyPr>
          <a:lstStyle/>
          <a:p>
            <a:pPr algn="ctr"/>
            <a:r>
              <a:rPr lang="en-US" dirty="0">
                <a:solidFill>
                  <a:srgbClr val="FFFFFF"/>
                </a:solidFill>
              </a:rPr>
              <a:t>Corn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992A21B-8A53-4DBF-B67D-F903760C70D3}"/>
              </a:ext>
            </a:extLst>
          </p:cNvPr>
          <p:cNvSpPr>
            <a:spLocks noGrp="1"/>
          </p:cNvSpPr>
          <p:nvPr>
            <p:ph idx="1"/>
          </p:nvPr>
        </p:nvSpPr>
        <p:spPr>
          <a:xfrm>
            <a:off x="4447308" y="591344"/>
            <a:ext cx="6906491" cy="5585619"/>
          </a:xfrm>
        </p:spPr>
        <p:txBody>
          <a:bodyPr anchor="ctr">
            <a:normAutofit/>
          </a:bodyPr>
          <a:lstStyle/>
          <a:p>
            <a:r>
              <a:rPr lang="en-US" dirty="0"/>
              <a:t>Corn (maize) is a cereal grain first domesticated by indigenous peoples in southern Mexico about 10,000 years ago.</a:t>
            </a:r>
          </a:p>
          <a:p>
            <a:r>
              <a:rPr lang="en-US" dirty="0"/>
              <a:t>Corn is rich in fiber  but very high in starch, causing spikes in blood sugar for some individuals.</a:t>
            </a:r>
          </a:p>
          <a:p>
            <a:r>
              <a:rPr lang="en-US" dirty="0"/>
              <a:t>Avoidance of processed corn products such as corn syrups and corn starches is recommended</a:t>
            </a:r>
          </a:p>
          <a:p>
            <a:r>
              <a:rPr lang="en-US" dirty="0"/>
              <a:t>1 cup of corn=3.28 grams of fiber and 4.3 grams protein</a:t>
            </a:r>
          </a:p>
        </p:txBody>
      </p:sp>
    </p:spTree>
    <p:extLst>
      <p:ext uri="{BB962C8B-B14F-4D97-AF65-F5344CB8AC3E}">
        <p14:creationId xmlns:p14="http://schemas.microsoft.com/office/powerpoint/2010/main" val="1337461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2FA82F-7AED-4A8F-AF93-136198970C96}"/>
              </a:ext>
            </a:extLst>
          </p:cNvPr>
          <p:cNvSpPr>
            <a:spLocks noGrp="1"/>
          </p:cNvSpPr>
          <p:nvPr>
            <p:ph type="title"/>
          </p:nvPr>
        </p:nvSpPr>
        <p:spPr>
          <a:xfrm>
            <a:off x="686834" y="1153572"/>
            <a:ext cx="3200400" cy="4461163"/>
          </a:xfrm>
        </p:spPr>
        <p:txBody>
          <a:bodyPr>
            <a:normAutofit/>
          </a:bodyPr>
          <a:lstStyle/>
          <a:p>
            <a:r>
              <a:rPr lang="en-US">
                <a:solidFill>
                  <a:srgbClr val="FFFFFF"/>
                </a:solidFill>
              </a:rPr>
              <a:t>Oatmeal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2B23477-F921-4CC8-8699-4FD52519A24D}"/>
              </a:ext>
            </a:extLst>
          </p:cNvPr>
          <p:cNvSpPr>
            <a:spLocks noGrp="1"/>
          </p:cNvSpPr>
          <p:nvPr>
            <p:ph idx="1"/>
          </p:nvPr>
        </p:nvSpPr>
        <p:spPr>
          <a:xfrm>
            <a:off x="4447308" y="591344"/>
            <a:ext cx="6906491" cy="5585619"/>
          </a:xfrm>
        </p:spPr>
        <p:txBody>
          <a:bodyPr anchor="ctr">
            <a:normAutofit/>
          </a:bodyPr>
          <a:lstStyle/>
          <a:p>
            <a:r>
              <a:rPr lang="en-US" dirty="0"/>
              <a:t>Oatmeal is a preparation of oats that been de-husked, steamed and flattened. </a:t>
            </a:r>
          </a:p>
          <a:p>
            <a:r>
              <a:rPr lang="en-US" dirty="0"/>
              <a:t>Steal cut oats are a coarse oatmeal</a:t>
            </a:r>
          </a:p>
          <a:p>
            <a:r>
              <a:rPr lang="en-US" dirty="0"/>
              <a:t>Rolled oats are thick old-fashioned oats and may be quick oatmeal or instant oatmeal based on the cooking time required.</a:t>
            </a:r>
          </a:p>
          <a:p>
            <a:r>
              <a:rPr lang="en-US" dirty="0"/>
              <a:t>Oatmeal can be prepared in different ways to create porridge, gruel, etc.</a:t>
            </a:r>
          </a:p>
          <a:p>
            <a:r>
              <a:rPr lang="en-US" dirty="0"/>
              <a:t>1 cup oatmeal= 4 grams fiber and 6 grams protein</a:t>
            </a:r>
          </a:p>
        </p:txBody>
      </p:sp>
    </p:spTree>
    <p:extLst>
      <p:ext uri="{BB962C8B-B14F-4D97-AF65-F5344CB8AC3E}">
        <p14:creationId xmlns:p14="http://schemas.microsoft.com/office/powerpoint/2010/main" val="1241997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62C7CF-D3B9-455B-B137-AB8446F815FA}"/>
              </a:ext>
            </a:extLst>
          </p:cNvPr>
          <p:cNvSpPr>
            <a:spLocks noGrp="1"/>
          </p:cNvSpPr>
          <p:nvPr>
            <p:ph type="title"/>
          </p:nvPr>
        </p:nvSpPr>
        <p:spPr>
          <a:xfrm>
            <a:off x="841248" y="334644"/>
            <a:ext cx="10509504" cy="1076914"/>
          </a:xfrm>
        </p:spPr>
        <p:txBody>
          <a:bodyPr anchor="ctr">
            <a:normAutofit/>
          </a:bodyPr>
          <a:lstStyle/>
          <a:p>
            <a:pPr algn="ctr"/>
            <a:r>
              <a:rPr lang="en-US" sz="4000" b="1" dirty="0"/>
              <a:t>Ancient Grains Comparison</a:t>
            </a:r>
            <a:endParaRPr lang="en-US" sz="4000" dirty="0"/>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4A4E113C-B2E4-41F7-9F6E-77869AAECFAF}"/>
              </a:ext>
            </a:extLst>
          </p:cNvPr>
          <p:cNvGraphicFramePr>
            <a:graphicFrameLocks noGrp="1"/>
          </p:cNvGraphicFramePr>
          <p:nvPr>
            <p:ph idx="1"/>
            <p:extLst>
              <p:ext uri="{D42A27DB-BD31-4B8C-83A1-F6EECF244321}">
                <p14:modId xmlns:p14="http://schemas.microsoft.com/office/powerpoint/2010/main" val="2195169134"/>
              </p:ext>
            </p:extLst>
          </p:nvPr>
        </p:nvGraphicFramePr>
        <p:xfrm>
          <a:off x="1240492" y="1737360"/>
          <a:ext cx="9701874" cy="4790886"/>
        </p:xfrm>
        <a:graphic>
          <a:graphicData uri="http://schemas.openxmlformats.org/drawingml/2006/table">
            <a:tbl>
              <a:tblPr/>
              <a:tblGrid>
                <a:gridCol w="1638837">
                  <a:extLst>
                    <a:ext uri="{9D8B030D-6E8A-4147-A177-3AD203B41FA5}">
                      <a16:colId xmlns:a16="http://schemas.microsoft.com/office/drawing/2014/main" val="201901984"/>
                    </a:ext>
                  </a:extLst>
                </a:gridCol>
                <a:gridCol w="1704330">
                  <a:extLst>
                    <a:ext uri="{9D8B030D-6E8A-4147-A177-3AD203B41FA5}">
                      <a16:colId xmlns:a16="http://schemas.microsoft.com/office/drawing/2014/main" val="2892728583"/>
                    </a:ext>
                  </a:extLst>
                </a:gridCol>
                <a:gridCol w="1747991">
                  <a:extLst>
                    <a:ext uri="{9D8B030D-6E8A-4147-A177-3AD203B41FA5}">
                      <a16:colId xmlns:a16="http://schemas.microsoft.com/office/drawing/2014/main" val="2483760638"/>
                    </a:ext>
                  </a:extLst>
                </a:gridCol>
                <a:gridCol w="3188845">
                  <a:extLst>
                    <a:ext uri="{9D8B030D-6E8A-4147-A177-3AD203B41FA5}">
                      <a16:colId xmlns:a16="http://schemas.microsoft.com/office/drawing/2014/main" val="1040002453"/>
                    </a:ext>
                  </a:extLst>
                </a:gridCol>
                <a:gridCol w="1421871">
                  <a:extLst>
                    <a:ext uri="{9D8B030D-6E8A-4147-A177-3AD203B41FA5}">
                      <a16:colId xmlns:a16="http://schemas.microsoft.com/office/drawing/2014/main" val="87225588"/>
                    </a:ext>
                  </a:extLst>
                </a:gridCol>
              </a:tblGrid>
              <a:tr h="261794">
                <a:tc>
                  <a:txBody>
                    <a:bodyPr/>
                    <a:lstStyle/>
                    <a:p>
                      <a:pPr algn="ctr" fontAlgn="b">
                        <a:spcBef>
                          <a:spcPts val="0"/>
                        </a:spcBef>
                        <a:spcAft>
                          <a:spcPts val="0"/>
                        </a:spcAft>
                      </a:pPr>
                      <a:r>
                        <a:rPr lang="en-US" sz="1300" b="1" i="0" u="none" strike="noStrike">
                          <a:solidFill>
                            <a:srgbClr val="000000"/>
                          </a:solidFill>
                          <a:effectLst/>
                          <a:latin typeface="Calibri" panose="020F0502020204030204" pitchFamily="34" charset="0"/>
                        </a:rPr>
                        <a:t>Name</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ctr" fontAlgn="b">
                        <a:spcBef>
                          <a:spcPts val="0"/>
                        </a:spcBef>
                        <a:spcAft>
                          <a:spcPts val="0"/>
                        </a:spcAft>
                      </a:pPr>
                      <a:r>
                        <a:rPr lang="en-US" sz="1300" b="1" i="0" u="none" strike="noStrike">
                          <a:solidFill>
                            <a:srgbClr val="000000"/>
                          </a:solidFill>
                          <a:effectLst/>
                          <a:latin typeface="Calibri" panose="020F0502020204030204" pitchFamily="34" charset="0"/>
                        </a:rPr>
                        <a:t>Fiber</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ctr" fontAlgn="b">
                        <a:spcBef>
                          <a:spcPts val="0"/>
                        </a:spcBef>
                        <a:spcAft>
                          <a:spcPts val="0"/>
                        </a:spcAft>
                      </a:pPr>
                      <a:r>
                        <a:rPr lang="en-US" sz="1300" b="1" i="0" u="none" strike="noStrike">
                          <a:solidFill>
                            <a:srgbClr val="000000"/>
                          </a:solidFill>
                          <a:effectLst/>
                          <a:latin typeface="Calibri" panose="020F0502020204030204" pitchFamily="34" charset="0"/>
                        </a:rPr>
                        <a:t>Protein</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ctr" fontAlgn="b">
                        <a:spcBef>
                          <a:spcPts val="0"/>
                        </a:spcBef>
                        <a:spcAft>
                          <a:spcPts val="0"/>
                        </a:spcAft>
                      </a:pPr>
                      <a:r>
                        <a:rPr lang="en-US" sz="1300" b="1" i="0" u="none" strike="noStrike">
                          <a:solidFill>
                            <a:srgbClr val="000000"/>
                          </a:solidFill>
                          <a:effectLst/>
                          <a:latin typeface="Calibri" panose="020F0502020204030204" pitchFamily="34" charset="0"/>
                        </a:rPr>
                        <a:t>Uses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ctr" fontAlgn="b">
                        <a:spcBef>
                          <a:spcPts val="0"/>
                        </a:spcBef>
                        <a:spcAft>
                          <a:spcPts val="0"/>
                        </a:spcAft>
                      </a:pPr>
                      <a:r>
                        <a:rPr lang="en-US" sz="1300" b="1" i="0" u="none" strike="noStrike">
                          <a:solidFill>
                            <a:srgbClr val="000000"/>
                          </a:solidFill>
                          <a:effectLst/>
                          <a:latin typeface="Calibri" panose="020F0502020204030204" pitchFamily="34" charset="0"/>
                        </a:rPr>
                        <a:t>Gluten-Free</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extLst>
                  <a:ext uri="{0D108BD9-81ED-4DB2-BD59-A6C34878D82A}">
                    <a16:rowId xmlns:a16="http://schemas.microsoft.com/office/drawing/2014/main" val="3399323656"/>
                  </a:ext>
                </a:extLst>
              </a:tr>
              <a:tr h="261794">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Quinoa</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5.18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8.14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savory dishes/breakfast</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yes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extLst>
                  <a:ext uri="{0D108BD9-81ED-4DB2-BD59-A6C34878D82A}">
                    <a16:rowId xmlns:a16="http://schemas.microsoft.com/office/drawing/2014/main" val="948300790"/>
                  </a:ext>
                </a:extLst>
              </a:tr>
              <a:tr h="261794">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Barley</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6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3.6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soups/stews/cereals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yes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extLst>
                  <a:ext uri="{0D108BD9-81ED-4DB2-BD59-A6C34878D82A}">
                    <a16:rowId xmlns:a16="http://schemas.microsoft.com/office/drawing/2014/main" val="1176216820"/>
                  </a:ext>
                </a:extLst>
              </a:tr>
              <a:tr h="261794">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Buckwheat</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4.5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5.7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pancakes/soups/stews/cereal</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yes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extLst>
                  <a:ext uri="{0D108BD9-81ED-4DB2-BD59-A6C34878D82A}">
                    <a16:rowId xmlns:a16="http://schemas.microsoft.com/office/drawing/2014/main" val="1232805011"/>
                  </a:ext>
                </a:extLst>
              </a:tr>
              <a:tr h="261794">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Amaranth</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6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9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cereals/breads/pancakes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yes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extLst>
                  <a:ext uri="{0D108BD9-81ED-4DB2-BD59-A6C34878D82A}">
                    <a16:rowId xmlns:a16="http://schemas.microsoft.com/office/drawing/2014/main" val="916262953"/>
                  </a:ext>
                </a:extLst>
              </a:tr>
              <a:tr h="261794">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Kamut</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7.4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9.8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baked goods/breads/cookies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no</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extLst>
                  <a:ext uri="{0D108BD9-81ED-4DB2-BD59-A6C34878D82A}">
                    <a16:rowId xmlns:a16="http://schemas.microsoft.com/office/drawing/2014/main" val="3990556820"/>
                  </a:ext>
                </a:extLst>
              </a:tr>
              <a:tr h="467123">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Spelt</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19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25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dirty="0">
                          <a:solidFill>
                            <a:srgbClr val="000000"/>
                          </a:solidFill>
                          <a:effectLst/>
                          <a:latin typeface="Calibri" panose="020F0502020204030204" pitchFamily="34" charset="0"/>
                        </a:rPr>
                        <a:t>baked goods/breads/cookies</a:t>
                      </a:r>
                      <a:endParaRPr lang="en-US" sz="2200" b="0" i="0" u="none" strike="noStrike" dirty="0">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no (better for wheat intolerance)</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extLst>
                  <a:ext uri="{0D108BD9-81ED-4DB2-BD59-A6C34878D82A}">
                    <a16:rowId xmlns:a16="http://schemas.microsoft.com/office/drawing/2014/main" val="1029928784"/>
                  </a:ext>
                </a:extLst>
              </a:tr>
              <a:tr h="467123">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Farro</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7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8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it-IT" sz="1300" b="0" i="0" u="none" strike="noStrike">
                          <a:solidFill>
                            <a:srgbClr val="000000"/>
                          </a:solidFill>
                          <a:effectLst/>
                          <a:latin typeface="Calibri" panose="020F0502020204030204" pitchFamily="34" charset="0"/>
                        </a:rPr>
                        <a:t>like rice/risotto/in soups</a:t>
                      </a:r>
                      <a:endParaRPr lang="it-IT"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no (better for wheat intolerance)</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extLst>
                  <a:ext uri="{0D108BD9-81ED-4DB2-BD59-A6C34878D82A}">
                    <a16:rowId xmlns:a16="http://schemas.microsoft.com/office/drawing/2014/main" val="2789674787"/>
                  </a:ext>
                </a:extLst>
              </a:tr>
              <a:tr h="261794">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Bulgar wheat</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8.2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5.6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like rice or pasta/tabbouleh</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no</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extLst>
                  <a:ext uri="{0D108BD9-81ED-4DB2-BD59-A6C34878D82A}">
                    <a16:rowId xmlns:a16="http://schemas.microsoft.com/office/drawing/2014/main" val="2591961391"/>
                  </a:ext>
                </a:extLst>
              </a:tr>
              <a:tr h="261794">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Millet</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4.2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13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pilafs/cereals/breads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yes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extLst>
                  <a:ext uri="{0D108BD9-81ED-4DB2-BD59-A6C34878D82A}">
                    <a16:rowId xmlns:a16="http://schemas.microsoft.com/office/drawing/2014/main" val="2099375921"/>
                  </a:ext>
                </a:extLst>
              </a:tr>
              <a:tr h="261794">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White rice</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0.6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4.3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yes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extLst>
                  <a:ext uri="{0D108BD9-81ED-4DB2-BD59-A6C34878D82A}">
                    <a16:rowId xmlns:a16="http://schemas.microsoft.com/office/drawing/2014/main" val="3428124054"/>
                  </a:ext>
                </a:extLst>
              </a:tr>
              <a:tr h="261794">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Brown rice</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3.23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5.54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yes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extLst>
                  <a:ext uri="{0D108BD9-81ED-4DB2-BD59-A6C34878D82A}">
                    <a16:rowId xmlns:a16="http://schemas.microsoft.com/office/drawing/2014/main" val="3826654267"/>
                  </a:ext>
                </a:extLst>
              </a:tr>
              <a:tr h="261794">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Corn</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3.28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4.3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vegetable/cereal/polenta</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yes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extLst>
                  <a:ext uri="{0D108BD9-81ED-4DB2-BD59-A6C34878D82A}">
                    <a16:rowId xmlns:a16="http://schemas.microsoft.com/office/drawing/2014/main" val="3078405153"/>
                  </a:ext>
                </a:extLst>
              </a:tr>
              <a:tr h="261794">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Oatmeal</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4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6 grams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r>
                        <a:rPr lang="en-US" sz="1300" b="0" i="0" u="none" strike="noStrike">
                          <a:solidFill>
                            <a:srgbClr val="000000"/>
                          </a:solidFill>
                          <a:effectLst/>
                          <a:latin typeface="Calibri" panose="020F0502020204030204" pitchFamily="34" charset="0"/>
                        </a:rPr>
                        <a:t>yes</a:t>
                      </a: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extLst>
                  <a:ext uri="{0D108BD9-81ED-4DB2-BD59-A6C34878D82A}">
                    <a16:rowId xmlns:a16="http://schemas.microsoft.com/office/drawing/2014/main" val="2055435166"/>
                  </a:ext>
                </a:extLst>
              </a:tr>
              <a:tr h="459656">
                <a:tc>
                  <a:txBody>
                    <a:bodyPr/>
                    <a:lstStyle/>
                    <a:p>
                      <a:pPr algn="l" fontAlgn="b">
                        <a:spcBef>
                          <a:spcPts val="0"/>
                        </a:spcBef>
                        <a:spcAft>
                          <a:spcPts val="0"/>
                        </a:spcAft>
                      </a:pP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tc>
                  <a:txBody>
                    <a:bodyPr/>
                    <a:lstStyle/>
                    <a:p>
                      <a:pPr algn="l" fontAlgn="b">
                        <a:spcBef>
                          <a:spcPts val="0"/>
                        </a:spcBef>
                        <a:spcAft>
                          <a:spcPts val="0"/>
                        </a:spcAft>
                      </a:pPr>
                      <a:endParaRPr lang="en-US" sz="2200" b="0" i="0" u="none" strike="noStrike">
                        <a:effectLst/>
                        <a:latin typeface="Arial" panose="020B0604020202020204" pitchFamily="34" charset="0"/>
                      </a:endParaRPr>
                    </a:p>
                  </a:txBody>
                  <a:tcPr marL="11666" marR="11666" marT="11666" marB="0" anchor="b">
                    <a:lnL>
                      <a:noFill/>
                    </a:lnL>
                    <a:lnR>
                      <a:noFill/>
                    </a:lnR>
                    <a:lnT>
                      <a:noFill/>
                    </a:lnT>
                    <a:lnB>
                      <a:noFill/>
                    </a:lnB>
                  </a:tcPr>
                </a:tc>
                <a:extLst>
                  <a:ext uri="{0D108BD9-81ED-4DB2-BD59-A6C34878D82A}">
                    <a16:rowId xmlns:a16="http://schemas.microsoft.com/office/drawing/2014/main" val="3608998303"/>
                  </a:ext>
                </a:extLst>
              </a:tr>
            </a:tbl>
          </a:graphicData>
        </a:graphic>
      </p:graphicFrame>
    </p:spTree>
    <p:extLst>
      <p:ext uri="{BB962C8B-B14F-4D97-AF65-F5344CB8AC3E}">
        <p14:creationId xmlns:p14="http://schemas.microsoft.com/office/powerpoint/2010/main" val="47658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A298A0-AD24-413C-8029-4F5F6A60420F}"/>
              </a:ext>
            </a:extLst>
          </p:cNvPr>
          <p:cNvSpPr>
            <a:spLocks noGrp="1"/>
          </p:cNvSpPr>
          <p:nvPr>
            <p:ph type="title"/>
          </p:nvPr>
        </p:nvSpPr>
        <p:spPr>
          <a:xfrm>
            <a:off x="686834" y="1153572"/>
            <a:ext cx="3200400" cy="4461163"/>
          </a:xfrm>
        </p:spPr>
        <p:txBody>
          <a:bodyPr>
            <a:normAutofit/>
          </a:bodyPr>
          <a:lstStyle/>
          <a:p>
            <a:r>
              <a:rPr lang="en-US">
                <a:solidFill>
                  <a:srgbClr val="FFFFFF"/>
                </a:solidFill>
              </a:rPr>
              <a:t>Solutions to cooking at home more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DFDFB81-B907-46F8-9CC6-EAB0FD5C8A7E}"/>
              </a:ext>
            </a:extLst>
          </p:cNvPr>
          <p:cNvSpPr>
            <a:spLocks noGrp="1"/>
          </p:cNvSpPr>
          <p:nvPr>
            <p:ph idx="1"/>
          </p:nvPr>
        </p:nvSpPr>
        <p:spPr>
          <a:xfrm>
            <a:off x="4447308" y="591344"/>
            <a:ext cx="6906491" cy="5585619"/>
          </a:xfrm>
        </p:spPr>
        <p:txBody>
          <a:bodyPr anchor="ctr">
            <a:normAutofit/>
          </a:bodyPr>
          <a:lstStyle/>
          <a:p>
            <a:r>
              <a:rPr lang="en-US" sz="2600" dirty="0"/>
              <a:t>Buy pre-prepped veggies</a:t>
            </a:r>
          </a:p>
          <a:p>
            <a:r>
              <a:rPr lang="en-US" sz="2600" dirty="0"/>
              <a:t>Prep vegetables in advance (in the morning or day before)</a:t>
            </a:r>
          </a:p>
          <a:p>
            <a:r>
              <a:rPr lang="en-US" sz="2600" dirty="0"/>
              <a:t>Use smart kitchen tools (mandolin, food processor, chopper, etc.)</a:t>
            </a:r>
          </a:p>
          <a:p>
            <a:r>
              <a:rPr lang="en-US" sz="2600" dirty="0"/>
              <a:t>Cook big batches and freeze it for a quick meal</a:t>
            </a:r>
          </a:p>
          <a:p>
            <a:r>
              <a:rPr lang="en-US" sz="2600" dirty="0"/>
              <a:t>Prepare some basic components like sauces, herbs, shredded chicken and freeze them to use in a pinch</a:t>
            </a:r>
          </a:p>
          <a:p>
            <a:r>
              <a:rPr lang="en-US" sz="2600" dirty="0"/>
              <a:t>Utilize pressure cookers or Instant Pots</a:t>
            </a:r>
          </a:p>
          <a:p>
            <a:r>
              <a:rPr lang="en-US" sz="2600" dirty="0"/>
              <a:t>Prepare a slow cooker in the morning and have dinner ready when you get home</a:t>
            </a:r>
          </a:p>
          <a:p>
            <a:endParaRPr lang="en-US" sz="2600" dirty="0"/>
          </a:p>
        </p:txBody>
      </p:sp>
    </p:spTree>
    <p:extLst>
      <p:ext uri="{BB962C8B-B14F-4D97-AF65-F5344CB8AC3E}">
        <p14:creationId xmlns:p14="http://schemas.microsoft.com/office/powerpoint/2010/main" val="2630580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AF7D-0BE2-4D0F-A328-3EC6D97D7B78}"/>
              </a:ext>
            </a:extLst>
          </p:cNvPr>
          <p:cNvSpPr>
            <a:spLocks noGrp="1"/>
          </p:cNvSpPr>
          <p:nvPr>
            <p:ph type="title"/>
          </p:nvPr>
        </p:nvSpPr>
        <p:spPr/>
        <p:txBody>
          <a:bodyPr/>
          <a:lstStyle/>
          <a:p>
            <a:r>
              <a:rPr lang="en-US" dirty="0"/>
              <a:t>My favorite gadgets/appliances</a:t>
            </a:r>
          </a:p>
        </p:txBody>
      </p:sp>
      <p:pic>
        <p:nvPicPr>
          <p:cNvPr id="1026" name="Picture 2" descr="Lehman's Feemster's Famous Vegetable Slicer">
            <a:extLst>
              <a:ext uri="{FF2B5EF4-FFF2-40B4-BE49-F238E27FC236}">
                <a16:creationId xmlns:a16="http://schemas.microsoft.com/office/drawing/2014/main" id="{F2EF4649-9EEF-4DFF-9DD8-30726E88B6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7764" y="1383509"/>
            <a:ext cx="2670035" cy="26700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onsored Ad - Vegetable Chopper - Time-and Labor-Saving Food Chopper - Pro Onion Chopper Vegetable Cutter and Dicers ，12 ...">
            <a:extLst>
              <a:ext uri="{FF2B5EF4-FFF2-40B4-BE49-F238E27FC236}">
                <a16:creationId xmlns:a16="http://schemas.microsoft.com/office/drawing/2014/main" id="{54D273C6-BC09-4CC3-B828-10F689A28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7460" y="1690688"/>
            <a:ext cx="2324100" cy="23023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isinart DLC-2ABC Mini Prep Plus Food-Processors, 3 Cup, Brushed Chrome and Nickel">
            <a:extLst>
              <a:ext uri="{FF2B5EF4-FFF2-40B4-BE49-F238E27FC236}">
                <a16:creationId xmlns:a16="http://schemas.microsoft.com/office/drawing/2014/main" id="{B39A3A51-1BB5-4EE0-BD44-1EC0220FF0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162" y="4053544"/>
            <a:ext cx="11811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ower XL 5 Qt. Vortex Air Fryer In Black">
            <a:extLst>
              <a:ext uri="{FF2B5EF4-FFF2-40B4-BE49-F238E27FC236}">
                <a16:creationId xmlns:a16="http://schemas.microsoft.com/office/drawing/2014/main" id="{E720E328-9016-4D97-932B-81E5465EF3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5425" y="4391024"/>
            <a:ext cx="15811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ramercy Kitchen Co. Adjustable Stainless Steel Mandoline Food Slicer - Comes with One Pair Cut-Resistant Gloves || Vegetable Onion Potato Chip">
            <a:extLst>
              <a:ext uri="{FF2B5EF4-FFF2-40B4-BE49-F238E27FC236}">
                <a16:creationId xmlns:a16="http://schemas.microsoft.com/office/drawing/2014/main" id="{FFB1D303-834D-4BD0-9D23-6CCBE622CC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3467" y="1743075"/>
            <a:ext cx="1685925"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of Hamilton Beach Slow Cooker, Large Capacity, Serves 7+, 6 Quarts, Red, 33666">
            <a:extLst>
              <a:ext uri="{FF2B5EF4-FFF2-40B4-BE49-F238E27FC236}">
                <a16:creationId xmlns:a16="http://schemas.microsoft.com/office/drawing/2014/main" id="{668FD126-8E42-47B3-AE3E-77325F4092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9376" y="4420832"/>
            <a:ext cx="1795462" cy="179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25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D93286-82D5-40BF-BDAC-9A42ABBD3692}"/>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Protein needs and perspective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0234203-F148-407B-B4A1-624C1EE5B5A8}"/>
              </a:ext>
            </a:extLst>
          </p:cNvPr>
          <p:cNvSpPr>
            <a:spLocks noGrp="1"/>
          </p:cNvSpPr>
          <p:nvPr>
            <p:ph idx="1"/>
          </p:nvPr>
        </p:nvSpPr>
        <p:spPr>
          <a:xfrm>
            <a:off x="4447308" y="591344"/>
            <a:ext cx="6906491" cy="5585619"/>
          </a:xfrm>
        </p:spPr>
        <p:txBody>
          <a:bodyPr anchor="ctr">
            <a:normAutofit/>
          </a:bodyPr>
          <a:lstStyle/>
          <a:p>
            <a:r>
              <a:rPr lang="en-US" dirty="0"/>
              <a:t>Average female needs approx. 48--50 grams protein/day</a:t>
            </a:r>
          </a:p>
          <a:p>
            <a:r>
              <a:rPr lang="en-US" dirty="0"/>
              <a:t>Average male needs approx. 56-58 grams protein/day</a:t>
            </a:r>
          </a:p>
          <a:p>
            <a:r>
              <a:rPr lang="en-US" dirty="0"/>
              <a:t>As we get older, we may need closer to 60 grams protein/day if we are deconditioned and trying to rebuild muscle</a:t>
            </a:r>
          </a:p>
          <a:p>
            <a:r>
              <a:rPr lang="en-US" dirty="0"/>
              <a:t>One piece of chicken breast (4 oz) or 1 cup of chicken is approx. </a:t>
            </a:r>
            <a:r>
              <a:rPr lang="en-US"/>
              <a:t>= 35 </a:t>
            </a:r>
            <a:r>
              <a:rPr lang="en-US" dirty="0"/>
              <a:t>grams protein</a:t>
            </a:r>
          </a:p>
          <a:p>
            <a:r>
              <a:rPr lang="en-US" dirty="0"/>
              <a:t>Goal: incorporate plant-based proteins and decrease animal-based proteins</a:t>
            </a:r>
          </a:p>
        </p:txBody>
      </p:sp>
    </p:spTree>
    <p:extLst>
      <p:ext uri="{BB962C8B-B14F-4D97-AF65-F5344CB8AC3E}">
        <p14:creationId xmlns:p14="http://schemas.microsoft.com/office/powerpoint/2010/main" val="3330585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363AD54-0457-41BF-B24B-366C45808C72}"/>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History of grains</a:t>
            </a:r>
          </a:p>
        </p:txBody>
      </p:sp>
      <p:sp>
        <p:nvSpPr>
          <p:cNvPr id="47" name="Arc 4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D731CCCB-A64C-4D9B-A185-1CE35472C466}"/>
              </a:ext>
            </a:extLst>
          </p:cNvPr>
          <p:cNvSpPr>
            <a:spLocks noGrp="1"/>
          </p:cNvSpPr>
          <p:nvPr>
            <p:ph idx="1"/>
          </p:nvPr>
        </p:nvSpPr>
        <p:spPr>
          <a:xfrm>
            <a:off x="4447308" y="591344"/>
            <a:ext cx="6906491" cy="5585619"/>
          </a:xfrm>
        </p:spPr>
        <p:txBody>
          <a:bodyPr anchor="ctr">
            <a:normAutofit/>
          </a:bodyPr>
          <a:lstStyle/>
          <a:p>
            <a:r>
              <a:rPr lang="en-US"/>
              <a:t>The origin of grains goes back to about 10,000 years ago, when prehistoric communities transitioned from hunter-gatherer to farmer.</a:t>
            </a:r>
          </a:p>
          <a:p>
            <a:r>
              <a:rPr lang="en-US"/>
              <a:t>The Inca people called quinoa the “mother of all grains”.</a:t>
            </a:r>
          </a:p>
          <a:p>
            <a:r>
              <a:rPr lang="en-US"/>
              <a:t>The Aztecs considered amaranth to be sacred and used it as part of a religious ceremony.</a:t>
            </a:r>
          </a:p>
          <a:p>
            <a:r>
              <a:rPr lang="en-US" err="1"/>
              <a:t>Farro</a:t>
            </a:r>
            <a:r>
              <a:rPr lang="en-US"/>
              <a:t> is mentioned in the Old Testament.</a:t>
            </a:r>
          </a:p>
        </p:txBody>
      </p:sp>
    </p:spTree>
    <p:extLst>
      <p:ext uri="{BB962C8B-B14F-4D97-AF65-F5344CB8AC3E}">
        <p14:creationId xmlns:p14="http://schemas.microsoft.com/office/powerpoint/2010/main" val="408110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CA148D-1ED1-4FEB-97FC-D4C32C7DE8E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Ancient grains vs Whole grains</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DE92CE9-FE52-48D9-AC42-B81EFC27B8B1}"/>
              </a:ext>
            </a:extLst>
          </p:cNvPr>
          <p:cNvSpPr>
            <a:spLocks noGrp="1"/>
          </p:cNvSpPr>
          <p:nvPr>
            <p:ph idx="1"/>
          </p:nvPr>
        </p:nvSpPr>
        <p:spPr>
          <a:xfrm>
            <a:off x="4447308" y="591344"/>
            <a:ext cx="6906491" cy="5585619"/>
          </a:xfrm>
        </p:spPr>
        <p:txBody>
          <a:bodyPr anchor="ctr">
            <a:normAutofit/>
          </a:bodyPr>
          <a:lstStyle/>
          <a:p>
            <a:r>
              <a:rPr lang="en-US" dirty="0"/>
              <a:t>Ancient grains have never been processed through hybridization or genetic modification (non-GMO) so they are essentially still grown as they were a thousand years ago.</a:t>
            </a:r>
          </a:p>
          <a:p>
            <a:r>
              <a:rPr lang="en-US" dirty="0"/>
              <a:t>Modern grains include wheat, corn, and rice.</a:t>
            </a:r>
          </a:p>
          <a:p>
            <a:r>
              <a:rPr lang="en-US" dirty="0"/>
              <a:t>Ancient grains offer more protein, fiber, and vitamins than modern grains and are more nutritionally dense.</a:t>
            </a:r>
          </a:p>
          <a:p>
            <a:r>
              <a:rPr lang="en-US" dirty="0"/>
              <a:t>Unfortunately, ancient grains do end up costing more.</a:t>
            </a:r>
          </a:p>
        </p:txBody>
      </p:sp>
    </p:spTree>
    <p:extLst>
      <p:ext uri="{BB962C8B-B14F-4D97-AF65-F5344CB8AC3E}">
        <p14:creationId xmlns:p14="http://schemas.microsoft.com/office/powerpoint/2010/main" val="2930200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F35011-2AAE-41C3-86B1-A310BF299EE5}"/>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Whole grains vs Refined grains</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AA40F3E-D82D-405B-8518-EAA22408A6CA}"/>
              </a:ext>
            </a:extLst>
          </p:cNvPr>
          <p:cNvSpPr>
            <a:spLocks noGrp="1"/>
          </p:cNvSpPr>
          <p:nvPr>
            <p:ph idx="1"/>
          </p:nvPr>
        </p:nvSpPr>
        <p:spPr>
          <a:xfrm>
            <a:off x="4447308" y="591344"/>
            <a:ext cx="6906491" cy="5585619"/>
          </a:xfrm>
        </p:spPr>
        <p:txBody>
          <a:bodyPr anchor="ctr">
            <a:normAutofit/>
          </a:bodyPr>
          <a:lstStyle/>
          <a:p>
            <a:r>
              <a:rPr lang="en-US" sz="2600" dirty="0"/>
              <a:t>Whole grains are more nutritious and overall healthier for us than refined grains.</a:t>
            </a:r>
          </a:p>
          <a:p>
            <a:r>
              <a:rPr lang="en-US" sz="2600" dirty="0"/>
              <a:t>Whole grains have three parts—the bran, endosperm and the germ.  These give us the phytonutrients, vitamins and antioxidants needed to protect against chronic disease.</a:t>
            </a:r>
          </a:p>
          <a:p>
            <a:r>
              <a:rPr lang="en-US" sz="2600" dirty="0"/>
              <a:t>Refined grains get rid of the bran and germ in the processing, so we lose the fiber and many of the nutrients.</a:t>
            </a:r>
          </a:p>
          <a:p>
            <a:r>
              <a:rPr lang="en-US" sz="2600" dirty="0"/>
              <a:t>Most whole grains have plenty of fiber, which lowers cholesterol, improves digestion, provides the prebiotics needed to work with the probiotics and stabilizes blood sugar.</a:t>
            </a:r>
          </a:p>
        </p:txBody>
      </p:sp>
    </p:spTree>
    <p:extLst>
      <p:ext uri="{BB962C8B-B14F-4D97-AF65-F5344CB8AC3E}">
        <p14:creationId xmlns:p14="http://schemas.microsoft.com/office/powerpoint/2010/main" val="2672008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1868</TotalTime>
  <Words>1648</Words>
  <Application>Microsoft Office PowerPoint</Application>
  <PresentationFormat>Widescreen</PresentationFormat>
  <Paragraphs>205</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Gadgets and Grains</vt:lpstr>
      <vt:lpstr>Obstacles to cooking at home</vt:lpstr>
      <vt:lpstr>Benefits to home cooking</vt:lpstr>
      <vt:lpstr>Solutions to cooking at home more</vt:lpstr>
      <vt:lpstr>My favorite gadgets/appliances</vt:lpstr>
      <vt:lpstr>Protein needs and perspective</vt:lpstr>
      <vt:lpstr>History of grains</vt:lpstr>
      <vt:lpstr>Ancient grains vs Whole grains</vt:lpstr>
      <vt:lpstr>Whole grains vs Refined grains</vt:lpstr>
      <vt:lpstr>Nutritional comparison: Whole Wheat vs White Flour</vt:lpstr>
      <vt:lpstr>Quinoa</vt:lpstr>
      <vt:lpstr>Quinoa</vt:lpstr>
      <vt:lpstr>Barley</vt:lpstr>
      <vt:lpstr>Barley</vt:lpstr>
      <vt:lpstr>Buckwheat </vt:lpstr>
      <vt:lpstr>Buckwheat</vt:lpstr>
      <vt:lpstr>Amaranth </vt:lpstr>
      <vt:lpstr>Amaranth</vt:lpstr>
      <vt:lpstr>Kamut</vt:lpstr>
      <vt:lpstr>Kamut </vt:lpstr>
      <vt:lpstr>Spelt</vt:lpstr>
      <vt:lpstr>Spelt</vt:lpstr>
      <vt:lpstr>Farro</vt:lpstr>
      <vt:lpstr>Farro</vt:lpstr>
      <vt:lpstr>Bulgar Wheat</vt:lpstr>
      <vt:lpstr>Bulgar wheat</vt:lpstr>
      <vt:lpstr>Millet</vt:lpstr>
      <vt:lpstr>Millet</vt:lpstr>
      <vt:lpstr>Rice</vt:lpstr>
      <vt:lpstr>Corn</vt:lpstr>
      <vt:lpstr>Oatmeal</vt:lpstr>
      <vt:lpstr>Ancient Grains Comparison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Gadgets and Grains</dc:title>
  <dc:creator>Mellor MD, Anna</dc:creator>
  <cp:lastModifiedBy>Mellor MD, Anna</cp:lastModifiedBy>
  <cp:revision>31</cp:revision>
  <dcterms:created xsi:type="dcterms:W3CDTF">2022-04-13T16:27:43Z</dcterms:created>
  <dcterms:modified xsi:type="dcterms:W3CDTF">2022-08-10T22:52:57Z</dcterms:modified>
</cp:coreProperties>
</file>